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6" r:id="rId3"/>
  </p:sldMasterIdLst>
  <p:notesMasterIdLst>
    <p:notesMasterId r:id="rId71"/>
  </p:notesMasterIdLst>
  <p:handoutMasterIdLst>
    <p:handoutMasterId r:id="rId72"/>
  </p:handoutMasterIdLst>
  <p:sldIdLst>
    <p:sldId id="601" r:id="rId4"/>
    <p:sldId id="637" r:id="rId5"/>
    <p:sldId id="562" r:id="rId6"/>
    <p:sldId id="522" r:id="rId7"/>
    <p:sldId id="564" r:id="rId8"/>
    <p:sldId id="610" r:id="rId9"/>
    <p:sldId id="614" r:id="rId10"/>
    <p:sldId id="620" r:id="rId11"/>
    <p:sldId id="621" r:id="rId12"/>
    <p:sldId id="507" r:id="rId13"/>
    <p:sldId id="277" r:id="rId14"/>
    <p:sldId id="559" r:id="rId15"/>
    <p:sldId id="613" r:id="rId16"/>
    <p:sldId id="548" r:id="rId17"/>
    <p:sldId id="556" r:id="rId18"/>
    <p:sldId id="546" r:id="rId19"/>
    <p:sldId id="599" r:id="rId20"/>
    <p:sldId id="623" r:id="rId21"/>
    <p:sldId id="615" r:id="rId22"/>
    <p:sldId id="616" r:id="rId23"/>
    <p:sldId id="600" r:id="rId24"/>
    <p:sldId id="625" r:id="rId25"/>
    <p:sldId id="664" r:id="rId26"/>
    <p:sldId id="665" r:id="rId27"/>
    <p:sldId id="669" r:id="rId28"/>
    <p:sldId id="667" r:id="rId29"/>
    <p:sldId id="668" r:id="rId30"/>
    <p:sldId id="568" r:id="rId31"/>
    <p:sldId id="569" r:id="rId32"/>
    <p:sldId id="570" r:id="rId33"/>
    <p:sldId id="572" r:id="rId34"/>
    <p:sldId id="674" r:id="rId35"/>
    <p:sldId id="675" r:id="rId36"/>
    <p:sldId id="676" r:id="rId37"/>
    <p:sldId id="573" r:id="rId38"/>
    <p:sldId id="626" r:id="rId39"/>
    <p:sldId id="574" r:id="rId40"/>
    <p:sldId id="630" r:id="rId41"/>
    <p:sldId id="631" r:id="rId42"/>
    <p:sldId id="632" r:id="rId43"/>
    <p:sldId id="638" r:id="rId44"/>
    <p:sldId id="639" r:id="rId45"/>
    <p:sldId id="640" r:id="rId46"/>
    <p:sldId id="641" r:id="rId47"/>
    <p:sldId id="642" r:id="rId48"/>
    <p:sldId id="643" r:id="rId49"/>
    <p:sldId id="644" r:id="rId50"/>
    <p:sldId id="645" r:id="rId51"/>
    <p:sldId id="646" r:id="rId52"/>
    <p:sldId id="627" r:id="rId53"/>
    <p:sldId id="581" r:id="rId54"/>
    <p:sldId id="636" r:id="rId55"/>
    <p:sldId id="274" r:id="rId56"/>
    <p:sldId id="584" r:id="rId57"/>
    <p:sldId id="585" r:id="rId58"/>
    <p:sldId id="586" r:id="rId59"/>
    <p:sldId id="629" r:id="rId60"/>
    <p:sldId id="670" r:id="rId61"/>
    <p:sldId id="671" r:id="rId62"/>
    <p:sldId id="672" r:id="rId63"/>
    <p:sldId id="673" r:id="rId64"/>
    <p:sldId id="628" r:id="rId65"/>
    <p:sldId id="647" r:id="rId66"/>
    <p:sldId id="648" r:id="rId67"/>
    <p:sldId id="649" r:id="rId68"/>
    <p:sldId id="650" r:id="rId69"/>
    <p:sldId id="498" r:id="rId70"/>
  </p:sldIdLst>
  <p:sldSz cx="12192000" cy="6858000"/>
  <p:notesSz cx="9872663" cy="679767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AE70DD-1031-8636-6F5A-6CD370BAF0F9}" name="Έλια Αποστολοπούλου" initials="ΈΑ" userId="S::apostolopoulou_n@mintour.gr::55324f8b-f5ef-49c9-8ce3-afc1f275c5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EAEFF7"/>
    <a:srgbClr val="F1D1CB"/>
    <a:srgbClr val="E9ECD0"/>
    <a:srgbClr val="BDDADF"/>
    <a:srgbClr val="FBFCC0"/>
    <a:srgbClr val="E0E894"/>
    <a:srgbClr val="E4A598"/>
    <a:srgbClr val="CEAEB3"/>
    <a:srgbClr val="FCC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65DC8D-2206-4E62-A767-94188528A703}" v="434" dt="2024-08-26T17:52:28.95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6" autoAdjust="0"/>
    <p:restoredTop sz="89462" autoAdjust="0"/>
  </p:normalViewPr>
  <p:slideViewPr>
    <p:cSldViewPr snapToGrid="0" showGuides="1">
      <p:cViewPr varScale="1">
        <p:scale>
          <a:sx n="81" d="100"/>
          <a:sy n="81" d="100"/>
        </p:scale>
        <p:origin x="243" y="5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Έλια Αποστολοπούλου" userId="55324f8b-f5ef-49c9-8ce3-afc1f275c581" providerId="ADAL" clId="{7665DC8D-2206-4E62-A767-94188528A703}"/>
    <pc:docChg chg="undo custSel addSld delSld modSld sldOrd">
      <pc:chgData name="Έλια Αποστολοπούλου" userId="55324f8b-f5ef-49c9-8ce3-afc1f275c581" providerId="ADAL" clId="{7665DC8D-2206-4E62-A767-94188528A703}" dt="2024-08-26T17:52:28.935" v="4393"/>
      <pc:docMkLst>
        <pc:docMk/>
      </pc:docMkLst>
      <pc:sldChg chg="addSp modSp mod">
        <pc:chgData name="Έλια Αποστολοπούλου" userId="55324f8b-f5ef-49c9-8ce3-afc1f275c581" providerId="ADAL" clId="{7665DC8D-2206-4E62-A767-94188528A703}" dt="2024-08-24T10:16:24.624" v="991" actId="20577"/>
        <pc:sldMkLst>
          <pc:docMk/>
          <pc:sldMk cId="717133408" sldId="274"/>
        </pc:sldMkLst>
        <pc:graphicFrameChg chg="mod modGraphic">
          <ac:chgData name="Έλια Αποστολοπούλου" userId="55324f8b-f5ef-49c9-8ce3-afc1f275c581" providerId="ADAL" clId="{7665DC8D-2206-4E62-A767-94188528A703}" dt="2024-08-24T10:16:24.624" v="991" actId="20577"/>
          <ac:graphicFrameMkLst>
            <pc:docMk/>
            <pc:sldMk cId="717133408" sldId="274"/>
            <ac:graphicFrameMk id="3" creationId="{23990236-69AB-48A9-9766-EFEA3E270F88}"/>
          </ac:graphicFrameMkLst>
        </pc:graphicFrameChg>
        <pc:graphicFrameChg chg="add mod">
          <ac:chgData name="Έλια Αποστολοπούλου" userId="55324f8b-f5ef-49c9-8ce3-afc1f275c581" providerId="ADAL" clId="{7665DC8D-2206-4E62-A767-94188528A703}" dt="2024-08-24T10:07:50.208" v="945" actId="1076"/>
          <ac:graphicFrameMkLst>
            <pc:docMk/>
            <pc:sldMk cId="717133408" sldId="274"/>
            <ac:graphicFrameMk id="4" creationId="{31571A7C-63DF-E7C5-746D-8245D5ABE1D0}"/>
          </ac:graphicFrameMkLst>
        </pc:graphicFrameChg>
      </pc:sldChg>
      <pc:sldChg chg="add del ord">
        <pc:chgData name="Έλια Αποστολοπούλου" userId="55324f8b-f5ef-49c9-8ce3-afc1f275c581" providerId="ADAL" clId="{7665DC8D-2206-4E62-A767-94188528A703}" dt="2024-08-25T16:44:45.249" v="2461"/>
        <pc:sldMkLst>
          <pc:docMk/>
          <pc:sldMk cId="0" sldId="277"/>
        </pc:sldMkLst>
      </pc:sldChg>
      <pc:sldChg chg="ord modNotesTx">
        <pc:chgData name="Έλια Αποστολοπούλου" userId="55324f8b-f5ef-49c9-8ce3-afc1f275c581" providerId="ADAL" clId="{7665DC8D-2206-4E62-A767-94188528A703}" dt="2024-08-24T15:51:25.400" v="1846" actId="20577"/>
        <pc:sldMkLst>
          <pc:docMk/>
          <pc:sldMk cId="0" sldId="507"/>
        </pc:sldMkLst>
      </pc:sldChg>
      <pc:sldChg chg="del setBg">
        <pc:chgData name="Έλια Αποστολοπούλου" userId="55324f8b-f5ef-49c9-8ce3-afc1f275c581" providerId="ADAL" clId="{7665DC8D-2206-4E62-A767-94188528A703}" dt="2024-08-24T09:41:34.944" v="928" actId="47"/>
        <pc:sldMkLst>
          <pc:docMk/>
          <pc:sldMk cId="389652945" sldId="511"/>
        </pc:sldMkLst>
      </pc:sldChg>
      <pc:sldChg chg="modSp mod">
        <pc:chgData name="Έλια Αποστολοπούλου" userId="55324f8b-f5ef-49c9-8ce3-afc1f275c581" providerId="ADAL" clId="{7665DC8D-2206-4E62-A767-94188528A703}" dt="2024-08-24T08:09:41.226" v="642"/>
        <pc:sldMkLst>
          <pc:docMk/>
          <pc:sldMk cId="1172834222" sldId="522"/>
        </pc:sldMkLst>
        <pc:spChg chg="mod">
          <ac:chgData name="Έλια Αποστολοπούλου" userId="55324f8b-f5ef-49c9-8ce3-afc1f275c581" providerId="ADAL" clId="{7665DC8D-2206-4E62-A767-94188528A703}" dt="2024-08-24T08:09:41.226" v="642"/>
          <ac:spMkLst>
            <pc:docMk/>
            <pc:sldMk cId="1172834222" sldId="522"/>
            <ac:spMk id="17" creationId="{A48572CE-F58A-25BB-EB3A-78974843B360}"/>
          </ac:spMkLst>
        </pc:spChg>
      </pc:sldChg>
      <pc:sldChg chg="modSp mod">
        <pc:chgData name="Έλια Αποστολοπούλου" userId="55324f8b-f5ef-49c9-8ce3-afc1f275c581" providerId="ADAL" clId="{7665DC8D-2206-4E62-A767-94188528A703}" dt="2024-08-25T17:30:24.759" v="3519" actId="1038"/>
        <pc:sldMkLst>
          <pc:docMk/>
          <pc:sldMk cId="0" sldId="546"/>
        </pc:sldMkLst>
        <pc:spChg chg="mod">
          <ac:chgData name="Έλια Αποστολοπούλου" userId="55324f8b-f5ef-49c9-8ce3-afc1f275c581" providerId="ADAL" clId="{7665DC8D-2206-4E62-A767-94188528A703}" dt="2024-08-24T07:50:09.209" v="581" actId="14100"/>
          <ac:spMkLst>
            <pc:docMk/>
            <pc:sldMk cId="0" sldId="546"/>
            <ac:spMk id="2" creationId="{00000000-0000-0000-0000-000000000000}"/>
          </ac:spMkLst>
        </pc:spChg>
        <pc:spChg chg="mod">
          <ac:chgData name="Έλια Αποστολοπούλου" userId="55324f8b-f5ef-49c9-8ce3-afc1f275c581" providerId="ADAL" clId="{7665DC8D-2206-4E62-A767-94188528A703}" dt="2024-08-24T15:23:54.570" v="1439" actId="108"/>
          <ac:spMkLst>
            <pc:docMk/>
            <pc:sldMk cId="0" sldId="546"/>
            <ac:spMk id="5" creationId="{00000000-0000-0000-0000-000000000000}"/>
          </ac:spMkLst>
        </pc:spChg>
        <pc:spChg chg="mod">
          <ac:chgData name="Έλια Αποστολοπούλου" userId="55324f8b-f5ef-49c9-8ce3-afc1f275c581" providerId="ADAL" clId="{7665DC8D-2206-4E62-A767-94188528A703}" dt="2024-08-25T17:30:24.759" v="3519" actId="1038"/>
          <ac:spMkLst>
            <pc:docMk/>
            <pc:sldMk cId="0" sldId="546"/>
            <ac:spMk id="12" creationId="{00000000-0000-0000-0000-000000000000}"/>
          </ac:spMkLst>
        </pc:spChg>
        <pc:spChg chg="mod">
          <ac:chgData name="Έλια Αποστολοπούλου" userId="55324f8b-f5ef-49c9-8ce3-afc1f275c581" providerId="ADAL" clId="{7665DC8D-2206-4E62-A767-94188528A703}" dt="2024-08-25T17:30:24.759" v="3519" actId="1038"/>
          <ac:spMkLst>
            <pc:docMk/>
            <pc:sldMk cId="0" sldId="546"/>
            <ac:spMk id="17" creationId="{00000000-0000-0000-0000-000000000000}"/>
          </ac:spMkLst>
        </pc:spChg>
      </pc:sldChg>
      <pc:sldChg chg="addSp delSp modSp mod ord">
        <pc:chgData name="Έλια Αποστολοπούλου" userId="55324f8b-f5ef-49c9-8ce3-afc1f275c581" providerId="ADAL" clId="{7665DC8D-2206-4E62-A767-94188528A703}" dt="2024-08-25T18:19:15.782" v="4275" actId="255"/>
        <pc:sldMkLst>
          <pc:docMk/>
          <pc:sldMk cId="0" sldId="548"/>
        </pc:sldMkLst>
        <pc:spChg chg="mod">
          <ac:chgData name="Έλια Αποστολοπούλου" userId="55324f8b-f5ef-49c9-8ce3-afc1f275c581" providerId="ADAL" clId="{7665DC8D-2206-4E62-A767-94188528A703}" dt="2024-08-25T17:57:57.137" v="3729" actId="14100"/>
          <ac:spMkLst>
            <pc:docMk/>
            <pc:sldMk cId="0" sldId="548"/>
            <ac:spMk id="4" creationId="{00000000-0000-0000-0000-000000000000}"/>
          </ac:spMkLst>
        </pc:spChg>
        <pc:spChg chg="mod">
          <ac:chgData name="Έλια Αποστολοπούλου" userId="55324f8b-f5ef-49c9-8ce3-afc1f275c581" providerId="ADAL" clId="{7665DC8D-2206-4E62-A767-94188528A703}" dt="2024-08-25T17:10:23.170" v="2946" actId="20577"/>
          <ac:spMkLst>
            <pc:docMk/>
            <pc:sldMk cId="0" sldId="548"/>
            <ac:spMk id="14" creationId="{00000000-0000-0000-0000-000000000000}"/>
          </ac:spMkLst>
        </pc:spChg>
        <pc:spChg chg="mod">
          <ac:chgData name="Έλια Αποστολοπούλου" userId="55324f8b-f5ef-49c9-8ce3-afc1f275c581" providerId="ADAL" clId="{7665DC8D-2206-4E62-A767-94188528A703}" dt="2024-08-25T17:57:48.683" v="3728" actId="6549"/>
          <ac:spMkLst>
            <pc:docMk/>
            <pc:sldMk cId="0" sldId="548"/>
            <ac:spMk id="31" creationId="{00000000-0000-0000-0000-000000000000}"/>
          </ac:spMkLst>
        </pc:spChg>
        <pc:spChg chg="add del mod">
          <ac:chgData name="Έλια Αποστολοπούλου" userId="55324f8b-f5ef-49c9-8ce3-afc1f275c581" providerId="ADAL" clId="{7665DC8D-2206-4E62-A767-94188528A703}" dt="2024-08-25T17:12:23.427" v="2979"/>
          <ac:spMkLst>
            <pc:docMk/>
            <pc:sldMk cId="0" sldId="548"/>
            <ac:spMk id="33" creationId="{00000000-0000-0000-0000-000000000000}"/>
          </ac:spMkLst>
        </pc:spChg>
        <pc:graphicFrameChg chg="mod modGraphic">
          <ac:chgData name="Έλια Αποστολοπούλου" userId="55324f8b-f5ef-49c9-8ce3-afc1f275c581" providerId="ADAL" clId="{7665DC8D-2206-4E62-A767-94188528A703}" dt="2024-08-25T18:19:15.782" v="4275" actId="255"/>
          <ac:graphicFrameMkLst>
            <pc:docMk/>
            <pc:sldMk cId="0" sldId="548"/>
            <ac:graphicFrameMk id="2" creationId="{00000000-0000-0000-0000-000000000000}"/>
          </ac:graphicFrameMkLst>
        </pc:graphicFrameChg>
        <pc:cxnChg chg="del">
          <ac:chgData name="Έλια Αποστολοπούλου" userId="55324f8b-f5ef-49c9-8ce3-afc1f275c581" providerId="ADAL" clId="{7665DC8D-2206-4E62-A767-94188528A703}" dt="2024-08-25T17:12:23.422" v="2977" actId="478"/>
          <ac:cxnSpMkLst>
            <pc:docMk/>
            <pc:sldMk cId="0" sldId="548"/>
            <ac:cxnSpMk id="3" creationId="{00000000-0000-0000-0000-000000000000}"/>
          </ac:cxnSpMkLst>
        </pc:cxnChg>
        <pc:cxnChg chg="mod">
          <ac:chgData name="Έλια Αποστολοπούλου" userId="55324f8b-f5ef-49c9-8ce3-afc1f275c581" providerId="ADAL" clId="{7665DC8D-2206-4E62-A767-94188528A703}" dt="2024-08-25T17:12:47.393" v="2983" actId="1076"/>
          <ac:cxnSpMkLst>
            <pc:docMk/>
            <pc:sldMk cId="0" sldId="548"/>
            <ac:cxnSpMk id="7" creationId="{00000000-0000-0000-0000-000000000000}"/>
          </ac:cxnSpMkLst>
        </pc:cxnChg>
        <pc:cxnChg chg="add mod">
          <ac:chgData name="Έλια Αποστολοπούλου" userId="55324f8b-f5ef-49c9-8ce3-afc1f275c581" providerId="ADAL" clId="{7665DC8D-2206-4E62-A767-94188528A703}" dt="2024-08-25T17:12:42.316" v="2982" actId="14100"/>
          <ac:cxnSpMkLst>
            <pc:docMk/>
            <pc:sldMk cId="0" sldId="548"/>
            <ac:cxnSpMk id="8" creationId="{6A6C1834-C78E-FA65-8E41-D74CC8406222}"/>
          </ac:cxnSpMkLst>
        </pc:cxnChg>
        <pc:cxnChg chg="add mod">
          <ac:chgData name="Έλια Αποστολοπούλου" userId="55324f8b-f5ef-49c9-8ce3-afc1f275c581" providerId="ADAL" clId="{7665DC8D-2206-4E62-A767-94188528A703}" dt="2024-08-25T17:12:56.402" v="2985" actId="1076"/>
          <ac:cxnSpMkLst>
            <pc:docMk/>
            <pc:sldMk cId="0" sldId="548"/>
            <ac:cxnSpMk id="11" creationId="{C9AC3895-743F-597C-AA0E-02C0F0C7AE2F}"/>
          </ac:cxnSpMkLst>
        </pc:cxnChg>
        <pc:cxnChg chg="del">
          <ac:chgData name="Έλια Αποστολοπούλου" userId="55324f8b-f5ef-49c9-8ce3-afc1f275c581" providerId="ADAL" clId="{7665DC8D-2206-4E62-A767-94188528A703}" dt="2024-08-24T07:48:27.729" v="565" actId="478"/>
          <ac:cxnSpMkLst>
            <pc:docMk/>
            <pc:sldMk cId="0" sldId="548"/>
            <ac:cxnSpMk id="12" creationId="{00000000-0000-0000-0000-000000000000}"/>
          </ac:cxnSpMkLst>
        </pc:cxnChg>
        <pc:cxnChg chg="del">
          <ac:chgData name="Έλια Αποστολοπούλου" userId="55324f8b-f5ef-49c9-8ce3-afc1f275c581" providerId="ADAL" clId="{7665DC8D-2206-4E62-A767-94188528A703}" dt="2024-08-24T07:47:57.383" v="517" actId="478"/>
          <ac:cxnSpMkLst>
            <pc:docMk/>
            <pc:sldMk cId="0" sldId="548"/>
            <ac:cxnSpMk id="35" creationId="{00000000-0000-0000-0000-000000000000}"/>
          </ac:cxnSpMkLst>
        </pc:cxnChg>
      </pc:sldChg>
      <pc:sldChg chg="addSp delSp modSp mod ord">
        <pc:chgData name="Έλια Αποστολοπούλου" userId="55324f8b-f5ef-49c9-8ce3-afc1f275c581" providerId="ADAL" clId="{7665DC8D-2206-4E62-A767-94188528A703}" dt="2024-08-25T18:20:17.073" v="4306" actId="1035"/>
        <pc:sldMkLst>
          <pc:docMk/>
          <pc:sldMk cId="0" sldId="556"/>
        </pc:sldMkLst>
        <pc:spChg chg="mod">
          <ac:chgData name="Έλια Αποστολοπούλου" userId="55324f8b-f5ef-49c9-8ce3-afc1f275c581" providerId="ADAL" clId="{7665DC8D-2206-4E62-A767-94188528A703}" dt="2024-08-25T18:20:17.073" v="4306" actId="1035"/>
          <ac:spMkLst>
            <pc:docMk/>
            <pc:sldMk cId="0" sldId="556"/>
            <ac:spMk id="3"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4"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5"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6"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7"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8"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9"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10"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18"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19"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20"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21"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22"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23"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24" creationId="{00000000-0000-0000-0000-000000000000}"/>
          </ac:spMkLst>
        </pc:spChg>
        <pc:spChg chg="add mod">
          <ac:chgData name="Έλια Αποστολοπούλου" userId="55324f8b-f5ef-49c9-8ce3-afc1f275c581" providerId="ADAL" clId="{7665DC8D-2206-4E62-A767-94188528A703}" dt="2024-08-25T18:20:17.073" v="4306" actId="1035"/>
          <ac:spMkLst>
            <pc:docMk/>
            <pc:sldMk cId="0" sldId="556"/>
            <ac:spMk id="25" creationId="{7FF35573-226A-4403-BB5D-4E97555BF147}"/>
          </ac:spMkLst>
        </pc:spChg>
        <pc:spChg chg="mod">
          <ac:chgData name="Έλια Αποστολοπούλου" userId="55324f8b-f5ef-49c9-8ce3-afc1f275c581" providerId="ADAL" clId="{7665DC8D-2206-4E62-A767-94188528A703}" dt="2024-08-25T18:20:17.073" v="4306" actId="1035"/>
          <ac:spMkLst>
            <pc:docMk/>
            <pc:sldMk cId="0" sldId="556"/>
            <ac:spMk id="26" creationId="{00000000-0000-0000-0000-000000000000}"/>
          </ac:spMkLst>
        </pc:spChg>
        <pc:spChg chg="add del mod">
          <ac:chgData name="Έλια Αποστολοπούλου" userId="55324f8b-f5ef-49c9-8ce3-afc1f275c581" providerId="ADAL" clId="{7665DC8D-2206-4E62-A767-94188528A703}" dt="2024-08-25T18:20:06.812" v="4278" actId="478"/>
          <ac:spMkLst>
            <pc:docMk/>
            <pc:sldMk cId="0" sldId="556"/>
            <ac:spMk id="28" creationId="{3C86191B-A77B-0820-71D7-39FCD52FB3E2}"/>
          </ac:spMkLst>
        </pc:spChg>
        <pc:spChg chg="mod">
          <ac:chgData name="Έλια Αποστολοπούλου" userId="55324f8b-f5ef-49c9-8ce3-afc1f275c581" providerId="ADAL" clId="{7665DC8D-2206-4E62-A767-94188528A703}" dt="2024-08-25T18:20:17.073" v="4306" actId="1035"/>
          <ac:spMkLst>
            <pc:docMk/>
            <pc:sldMk cId="0" sldId="556"/>
            <ac:spMk id="29"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31" creationId="{00000000-0000-0000-0000-000000000000}"/>
          </ac:spMkLst>
        </pc:spChg>
        <pc:spChg chg="del mod">
          <ac:chgData name="Έλια Αποστολοπούλου" userId="55324f8b-f5ef-49c9-8ce3-afc1f275c581" providerId="ADAL" clId="{7665DC8D-2206-4E62-A767-94188528A703}" dt="2024-08-25T18:20:02.931" v="4277" actId="478"/>
          <ac:spMkLst>
            <pc:docMk/>
            <pc:sldMk cId="0" sldId="556"/>
            <ac:spMk id="38"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43"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44"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45" creationId="{00000000-0000-0000-0000-000000000000}"/>
          </ac:spMkLst>
        </pc:spChg>
        <pc:spChg chg="mod">
          <ac:chgData name="Έλια Αποστολοπούλου" userId="55324f8b-f5ef-49c9-8ce3-afc1f275c581" providerId="ADAL" clId="{7665DC8D-2206-4E62-A767-94188528A703}" dt="2024-08-25T18:20:17.073" v="4306" actId="1035"/>
          <ac:spMkLst>
            <pc:docMk/>
            <pc:sldMk cId="0" sldId="556"/>
            <ac:spMk id="46" creationId="{00000000-0000-0000-0000-000000000000}"/>
          </ac:spMkLst>
        </pc:spChg>
        <pc:picChg chg="mod">
          <ac:chgData name="Έλια Αποστολοπούλου" userId="55324f8b-f5ef-49c9-8ce3-afc1f275c581" providerId="ADAL" clId="{7665DC8D-2206-4E62-A767-94188528A703}" dt="2024-08-25T18:20:17.073" v="4306" actId="1035"/>
          <ac:picMkLst>
            <pc:docMk/>
            <pc:sldMk cId="0" sldId="556"/>
            <ac:picMk id="11" creationId="{00000000-0000-0000-0000-000000000000}"/>
          </ac:picMkLst>
        </pc:picChg>
        <pc:picChg chg="mod">
          <ac:chgData name="Έλια Αποστολοπούλου" userId="55324f8b-f5ef-49c9-8ce3-afc1f275c581" providerId="ADAL" clId="{7665DC8D-2206-4E62-A767-94188528A703}" dt="2024-08-25T18:20:17.073" v="4306" actId="1035"/>
          <ac:picMkLst>
            <pc:docMk/>
            <pc:sldMk cId="0" sldId="556"/>
            <ac:picMk id="12" creationId="{00000000-0000-0000-0000-000000000000}"/>
          </ac:picMkLst>
        </pc:picChg>
        <pc:picChg chg="mod">
          <ac:chgData name="Έλια Αποστολοπούλου" userId="55324f8b-f5ef-49c9-8ce3-afc1f275c581" providerId="ADAL" clId="{7665DC8D-2206-4E62-A767-94188528A703}" dt="2024-08-25T18:20:17.073" v="4306" actId="1035"/>
          <ac:picMkLst>
            <pc:docMk/>
            <pc:sldMk cId="0" sldId="556"/>
            <ac:picMk id="13" creationId="{00000000-0000-0000-0000-000000000000}"/>
          </ac:picMkLst>
        </pc:picChg>
        <pc:picChg chg="mod">
          <ac:chgData name="Έλια Αποστολοπούλου" userId="55324f8b-f5ef-49c9-8ce3-afc1f275c581" providerId="ADAL" clId="{7665DC8D-2206-4E62-A767-94188528A703}" dt="2024-08-25T18:20:17.073" v="4306" actId="1035"/>
          <ac:picMkLst>
            <pc:docMk/>
            <pc:sldMk cId="0" sldId="556"/>
            <ac:picMk id="14" creationId="{00000000-0000-0000-0000-000000000000}"/>
          </ac:picMkLst>
        </pc:picChg>
        <pc:picChg chg="mod">
          <ac:chgData name="Έλια Αποστολοπούλου" userId="55324f8b-f5ef-49c9-8ce3-afc1f275c581" providerId="ADAL" clId="{7665DC8D-2206-4E62-A767-94188528A703}" dt="2024-08-25T18:20:17.073" v="4306" actId="1035"/>
          <ac:picMkLst>
            <pc:docMk/>
            <pc:sldMk cId="0" sldId="556"/>
            <ac:picMk id="15" creationId="{00000000-0000-0000-0000-000000000000}"/>
          </ac:picMkLst>
        </pc:picChg>
        <pc:picChg chg="mod">
          <ac:chgData name="Έλια Αποστολοπούλου" userId="55324f8b-f5ef-49c9-8ce3-afc1f275c581" providerId="ADAL" clId="{7665DC8D-2206-4E62-A767-94188528A703}" dt="2024-08-25T18:20:17.073" v="4306" actId="1035"/>
          <ac:picMkLst>
            <pc:docMk/>
            <pc:sldMk cId="0" sldId="556"/>
            <ac:picMk id="16" creationId="{00000000-0000-0000-0000-000000000000}"/>
          </ac:picMkLst>
        </pc:picChg>
        <pc:picChg chg="mod">
          <ac:chgData name="Έλια Αποστολοπούλου" userId="55324f8b-f5ef-49c9-8ce3-afc1f275c581" providerId="ADAL" clId="{7665DC8D-2206-4E62-A767-94188528A703}" dt="2024-08-25T18:20:17.073" v="4306" actId="1035"/>
          <ac:picMkLst>
            <pc:docMk/>
            <pc:sldMk cId="0" sldId="556"/>
            <ac:picMk id="17" creationId="{00000000-0000-0000-0000-000000000000}"/>
          </ac:picMkLst>
        </pc:picChg>
      </pc:sldChg>
      <pc:sldChg chg="add del">
        <pc:chgData name="Έλια Αποστολοπούλου" userId="55324f8b-f5ef-49c9-8ce3-afc1f275c581" providerId="ADAL" clId="{7665DC8D-2206-4E62-A767-94188528A703}" dt="2024-08-25T16:46:25.882" v="2463"/>
        <pc:sldMkLst>
          <pc:docMk/>
          <pc:sldMk cId="0" sldId="559"/>
        </pc:sldMkLst>
      </pc:sldChg>
      <pc:sldChg chg="modSp mod">
        <pc:chgData name="Έλια Αποστολοπούλου" userId="55324f8b-f5ef-49c9-8ce3-afc1f275c581" providerId="ADAL" clId="{7665DC8D-2206-4E62-A767-94188528A703}" dt="2024-08-25T16:40:13.778" v="2460" actId="20577"/>
        <pc:sldMkLst>
          <pc:docMk/>
          <pc:sldMk cId="2349870438" sldId="562"/>
        </pc:sldMkLst>
        <pc:spChg chg="mod">
          <ac:chgData name="Έλια Αποστολοπούλου" userId="55324f8b-f5ef-49c9-8ce3-afc1f275c581" providerId="ADAL" clId="{7665DC8D-2206-4E62-A767-94188528A703}" dt="2024-08-25T16:40:13.778" v="2460" actId="20577"/>
          <ac:spMkLst>
            <pc:docMk/>
            <pc:sldMk cId="2349870438" sldId="562"/>
            <ac:spMk id="17" creationId="{00000000-0000-0000-0000-000000000000}"/>
          </ac:spMkLst>
        </pc:spChg>
      </pc:sldChg>
      <pc:sldChg chg="modSp mod">
        <pc:chgData name="Έλια Αποστολοπούλου" userId="55324f8b-f5ef-49c9-8ce3-afc1f275c581" providerId="ADAL" clId="{7665DC8D-2206-4E62-A767-94188528A703}" dt="2024-08-24T15:52:05.012" v="1848" actId="108"/>
        <pc:sldMkLst>
          <pc:docMk/>
          <pc:sldMk cId="3066233651" sldId="564"/>
        </pc:sldMkLst>
        <pc:spChg chg="mod">
          <ac:chgData name="Έλια Αποστολοπούλου" userId="55324f8b-f5ef-49c9-8ce3-afc1f275c581" providerId="ADAL" clId="{7665DC8D-2206-4E62-A767-94188528A703}" dt="2024-08-24T15:52:05.012" v="1848" actId="108"/>
          <ac:spMkLst>
            <pc:docMk/>
            <pc:sldMk cId="3066233651" sldId="564"/>
            <ac:spMk id="9" creationId="{00000000-0000-0000-0000-000000000000}"/>
          </ac:spMkLst>
        </pc:spChg>
      </pc:sldChg>
      <pc:sldChg chg="add">
        <pc:chgData name="Έλια Αποστολοπούλου" userId="55324f8b-f5ef-49c9-8ce3-afc1f275c581" providerId="ADAL" clId="{7665DC8D-2206-4E62-A767-94188528A703}" dt="2024-08-26T17:52:28.935" v="4393"/>
        <pc:sldMkLst>
          <pc:docMk/>
          <pc:sldMk cId="0" sldId="568"/>
        </pc:sldMkLst>
      </pc:sldChg>
      <pc:sldChg chg="add">
        <pc:chgData name="Έλια Αποστολοπούλου" userId="55324f8b-f5ef-49c9-8ce3-afc1f275c581" providerId="ADAL" clId="{7665DC8D-2206-4E62-A767-94188528A703}" dt="2024-08-26T17:52:28.935" v="4393"/>
        <pc:sldMkLst>
          <pc:docMk/>
          <pc:sldMk cId="0" sldId="569"/>
        </pc:sldMkLst>
      </pc:sldChg>
      <pc:sldChg chg="add">
        <pc:chgData name="Έλια Αποστολοπούλου" userId="55324f8b-f5ef-49c9-8ce3-afc1f275c581" providerId="ADAL" clId="{7665DC8D-2206-4E62-A767-94188528A703}" dt="2024-08-26T17:52:28.935" v="4393"/>
        <pc:sldMkLst>
          <pc:docMk/>
          <pc:sldMk cId="0" sldId="570"/>
        </pc:sldMkLst>
      </pc:sldChg>
      <pc:sldChg chg="add">
        <pc:chgData name="Έλια Αποστολοπούλου" userId="55324f8b-f5ef-49c9-8ce3-afc1f275c581" providerId="ADAL" clId="{7665DC8D-2206-4E62-A767-94188528A703}" dt="2024-08-26T17:52:28.935" v="4393"/>
        <pc:sldMkLst>
          <pc:docMk/>
          <pc:sldMk cId="0" sldId="572"/>
        </pc:sldMkLst>
      </pc:sldChg>
      <pc:sldChg chg="add">
        <pc:chgData name="Έλια Αποστολοπούλου" userId="55324f8b-f5ef-49c9-8ce3-afc1f275c581" providerId="ADAL" clId="{7665DC8D-2206-4E62-A767-94188528A703}" dt="2024-08-26T17:52:28.935" v="4393"/>
        <pc:sldMkLst>
          <pc:docMk/>
          <pc:sldMk cId="0" sldId="573"/>
        </pc:sldMkLst>
      </pc:sldChg>
      <pc:sldChg chg="modSp mod">
        <pc:chgData name="Έλια Αποστολοπούλου" userId="55324f8b-f5ef-49c9-8ce3-afc1f275c581" providerId="ADAL" clId="{7665DC8D-2206-4E62-A767-94188528A703}" dt="2024-08-24T10:22:35.696" v="1042" actId="1037"/>
        <pc:sldMkLst>
          <pc:docMk/>
          <pc:sldMk cId="549596741" sldId="573"/>
        </pc:sldMkLst>
        <pc:graphicFrameChg chg="mod">
          <ac:chgData name="Έλια Αποστολοπούλου" userId="55324f8b-f5ef-49c9-8ce3-afc1f275c581" providerId="ADAL" clId="{7665DC8D-2206-4E62-A767-94188528A703}" dt="2024-08-24T10:22:35.696" v="1042" actId="1037"/>
          <ac:graphicFrameMkLst>
            <pc:docMk/>
            <pc:sldMk cId="549596741" sldId="573"/>
            <ac:graphicFrameMk id="4" creationId="{9AD88B42-090F-776D-F623-4385B42B10E6}"/>
          </ac:graphicFrameMkLst>
        </pc:graphicFrameChg>
        <pc:graphicFrameChg chg="mod">
          <ac:chgData name="Έλια Αποστολοπούλου" userId="55324f8b-f5ef-49c9-8ce3-afc1f275c581" providerId="ADAL" clId="{7665DC8D-2206-4E62-A767-94188528A703}" dt="2024-08-24T10:22:35.696" v="1042" actId="1037"/>
          <ac:graphicFrameMkLst>
            <pc:docMk/>
            <pc:sldMk cId="549596741" sldId="573"/>
            <ac:graphicFrameMk id="6" creationId="{86D4C972-1083-21D0-E65E-B6718AAF2458}"/>
          </ac:graphicFrameMkLst>
        </pc:graphicFrameChg>
      </pc:sldChg>
      <pc:sldChg chg="add">
        <pc:chgData name="Έλια Αποστολοπούλου" userId="55324f8b-f5ef-49c9-8ce3-afc1f275c581" providerId="ADAL" clId="{7665DC8D-2206-4E62-A767-94188528A703}" dt="2024-08-26T17:52:28.935" v="4393"/>
        <pc:sldMkLst>
          <pc:docMk/>
          <pc:sldMk cId="0" sldId="574"/>
        </pc:sldMkLst>
      </pc:sldChg>
      <pc:sldChg chg="modSp mod">
        <pc:chgData name="Έλια Αποστολοπούλου" userId="55324f8b-f5ef-49c9-8ce3-afc1f275c581" providerId="ADAL" clId="{7665DC8D-2206-4E62-A767-94188528A703}" dt="2024-08-24T10:21:36.784" v="1020" actId="20577"/>
        <pc:sldMkLst>
          <pc:docMk/>
          <pc:sldMk cId="772056917" sldId="576"/>
        </pc:sldMkLst>
        <pc:spChg chg="mod">
          <ac:chgData name="Έλια Αποστολοπούλου" userId="55324f8b-f5ef-49c9-8ce3-afc1f275c581" providerId="ADAL" clId="{7665DC8D-2206-4E62-A767-94188528A703}" dt="2024-08-24T10:21:36.784" v="1020" actId="20577"/>
          <ac:spMkLst>
            <pc:docMk/>
            <pc:sldMk cId="772056917" sldId="576"/>
            <ac:spMk id="2" creationId="{3CE00A7F-119D-B0EF-98F7-98180AC6FB44}"/>
          </ac:spMkLst>
        </pc:spChg>
      </pc:sldChg>
      <pc:sldChg chg="addSp delSp modSp mod ord">
        <pc:chgData name="Έλια Αποστολοπούλου" userId="55324f8b-f5ef-49c9-8ce3-afc1f275c581" providerId="ADAL" clId="{7665DC8D-2206-4E62-A767-94188528A703}" dt="2024-08-24T10:26:24.257" v="1046" actId="6549"/>
        <pc:sldMkLst>
          <pc:docMk/>
          <pc:sldMk cId="1810698393" sldId="588"/>
        </pc:sldMkLst>
        <pc:graphicFrameChg chg="modGraphic">
          <ac:chgData name="Έλια Αποστολοπούλου" userId="55324f8b-f5ef-49c9-8ce3-afc1f275c581" providerId="ADAL" clId="{7665DC8D-2206-4E62-A767-94188528A703}" dt="2024-08-24T10:26:24.257" v="1046" actId="6549"/>
          <ac:graphicFrameMkLst>
            <pc:docMk/>
            <pc:sldMk cId="1810698393" sldId="588"/>
            <ac:graphicFrameMk id="4" creationId="{7898C52B-F527-9814-3049-ED0133D63A9E}"/>
          </ac:graphicFrameMkLst>
        </pc:graphicFrameChg>
        <pc:graphicFrameChg chg="add mod">
          <ac:chgData name="Έλια Αποστολοπούλου" userId="55324f8b-f5ef-49c9-8ce3-afc1f275c581" providerId="ADAL" clId="{7665DC8D-2206-4E62-A767-94188528A703}" dt="2024-08-24T07:11:46.162" v="26" actId="1076"/>
          <ac:graphicFrameMkLst>
            <pc:docMk/>
            <pc:sldMk cId="1810698393" sldId="588"/>
            <ac:graphicFrameMk id="5" creationId="{5A2E5F76-0C39-8362-6D58-886E8F10315E}"/>
          </ac:graphicFrameMkLst>
        </pc:graphicFrameChg>
        <pc:graphicFrameChg chg="del">
          <ac:chgData name="Έλια Αποστολοπούλου" userId="55324f8b-f5ef-49c9-8ce3-afc1f275c581" providerId="ADAL" clId="{7665DC8D-2206-4E62-A767-94188528A703}" dt="2024-08-24T07:11:31.749" v="21" actId="21"/>
          <ac:graphicFrameMkLst>
            <pc:docMk/>
            <pc:sldMk cId="1810698393" sldId="588"/>
            <ac:graphicFrameMk id="6" creationId="{C0475303-397B-F61A-9672-18503FA712C2}"/>
          </ac:graphicFrameMkLst>
        </pc:graphicFrameChg>
      </pc:sldChg>
      <pc:sldChg chg="addSp delSp modSp mod">
        <pc:chgData name="Έλια Αποστολοπούλου" userId="55324f8b-f5ef-49c9-8ce3-afc1f275c581" providerId="ADAL" clId="{7665DC8D-2206-4E62-A767-94188528A703}" dt="2024-08-24T07:11:54.506" v="27" actId="1076"/>
        <pc:sldMkLst>
          <pc:docMk/>
          <pc:sldMk cId="753554540" sldId="589"/>
        </pc:sldMkLst>
        <pc:graphicFrameChg chg="del">
          <ac:chgData name="Έλια Αποστολοπούλου" userId="55324f8b-f5ef-49c9-8ce3-afc1f275c581" providerId="ADAL" clId="{7665DC8D-2206-4E62-A767-94188528A703}" dt="2024-08-24T07:11:38.692" v="24" actId="21"/>
          <ac:graphicFrameMkLst>
            <pc:docMk/>
            <pc:sldMk cId="753554540" sldId="589"/>
            <ac:graphicFrameMk id="5" creationId="{5A2E5F76-0C39-8362-6D58-886E8F10315E}"/>
          </ac:graphicFrameMkLst>
        </pc:graphicFrameChg>
        <pc:graphicFrameChg chg="add mod">
          <ac:chgData name="Έλια Αποστολοπούλου" userId="55324f8b-f5ef-49c9-8ce3-afc1f275c581" providerId="ADAL" clId="{7665DC8D-2206-4E62-A767-94188528A703}" dt="2024-08-24T07:11:54.506" v="27" actId="1076"/>
          <ac:graphicFrameMkLst>
            <pc:docMk/>
            <pc:sldMk cId="753554540" sldId="589"/>
            <ac:graphicFrameMk id="6" creationId="{C0475303-397B-F61A-9672-18503FA712C2}"/>
          </ac:graphicFrameMkLst>
        </pc:graphicFrameChg>
      </pc:sldChg>
      <pc:sldChg chg="modSp add del mod">
        <pc:chgData name="Έλια Αποστολοπούλου" userId="55324f8b-f5ef-49c9-8ce3-afc1f275c581" providerId="ADAL" clId="{7665DC8D-2206-4E62-A767-94188528A703}" dt="2024-08-24T10:24:13.793" v="1045" actId="20577"/>
        <pc:sldMkLst>
          <pc:docMk/>
          <pc:sldMk cId="4106358158" sldId="592"/>
        </pc:sldMkLst>
        <pc:graphicFrameChg chg="mod modGraphic">
          <ac:chgData name="Έλια Αποστολοπούλου" userId="55324f8b-f5ef-49c9-8ce3-afc1f275c581" providerId="ADAL" clId="{7665DC8D-2206-4E62-A767-94188528A703}" dt="2024-08-24T10:24:13.793" v="1045" actId="20577"/>
          <ac:graphicFrameMkLst>
            <pc:docMk/>
            <pc:sldMk cId="4106358158" sldId="592"/>
            <ac:graphicFrameMk id="3" creationId="{23990236-69AB-48A9-9766-EFEA3E270F88}"/>
          </ac:graphicFrameMkLst>
        </pc:graphicFrameChg>
      </pc:sldChg>
      <pc:sldChg chg="addSp delSp modSp mod">
        <pc:chgData name="Έλια Αποστολοπούλου" userId="55324f8b-f5ef-49c9-8ce3-afc1f275c581" providerId="ADAL" clId="{7665DC8D-2206-4E62-A767-94188528A703}" dt="2024-08-24T07:08:22.035" v="14" actId="21"/>
        <pc:sldMkLst>
          <pc:docMk/>
          <pc:sldMk cId="1707975924" sldId="593"/>
        </pc:sldMkLst>
        <pc:graphicFrameChg chg="mod">
          <ac:chgData name="Έλια Αποστολοπούλου" userId="55324f8b-f5ef-49c9-8ce3-afc1f275c581" providerId="ADAL" clId="{7665DC8D-2206-4E62-A767-94188528A703}" dt="2024-08-24T07:07:37.002" v="8" actId="1076"/>
          <ac:graphicFrameMkLst>
            <pc:docMk/>
            <pc:sldMk cId="1707975924" sldId="593"/>
            <ac:graphicFrameMk id="4" creationId="{23990236-69AB-48A9-9766-EFEA3E270F88}"/>
          </ac:graphicFrameMkLst>
        </pc:graphicFrameChg>
        <pc:graphicFrameChg chg="add del mod">
          <ac:chgData name="Έλια Αποστολοπούλου" userId="55324f8b-f5ef-49c9-8ce3-afc1f275c581" providerId="ADAL" clId="{7665DC8D-2206-4E62-A767-94188528A703}" dt="2024-08-24T07:08:22.035" v="14" actId="21"/>
          <ac:graphicFrameMkLst>
            <pc:docMk/>
            <pc:sldMk cId="1707975924" sldId="593"/>
            <ac:graphicFrameMk id="7" creationId="{FC1CCFAE-86A1-A2E2-2AE3-5676FBCF85A0}"/>
          </ac:graphicFrameMkLst>
        </pc:graphicFrameChg>
      </pc:sldChg>
      <pc:sldChg chg="ord">
        <pc:chgData name="Έλια Αποστολοπούλου" userId="55324f8b-f5ef-49c9-8ce3-afc1f275c581" providerId="ADAL" clId="{7665DC8D-2206-4E62-A767-94188528A703}" dt="2024-08-24T07:06:50.316" v="2"/>
        <pc:sldMkLst>
          <pc:docMk/>
          <pc:sldMk cId="3222949306" sldId="594"/>
        </pc:sldMkLst>
      </pc:sldChg>
      <pc:sldChg chg="addSp delSp modSp mod ord">
        <pc:chgData name="Έλια Αποστολοπούλου" userId="55324f8b-f5ef-49c9-8ce3-afc1f275c581" providerId="ADAL" clId="{7665DC8D-2206-4E62-A767-94188528A703}" dt="2024-08-24T07:08:35.552" v="18" actId="1076"/>
        <pc:sldMkLst>
          <pc:docMk/>
          <pc:sldMk cId="1398126518" sldId="595"/>
        </pc:sldMkLst>
        <pc:graphicFrameChg chg="add mod">
          <ac:chgData name="Έλια Αποστολοπούλου" userId="55324f8b-f5ef-49c9-8ce3-afc1f275c581" providerId="ADAL" clId="{7665DC8D-2206-4E62-A767-94188528A703}" dt="2024-08-24T07:08:35.552" v="18" actId="1076"/>
          <ac:graphicFrameMkLst>
            <pc:docMk/>
            <pc:sldMk cId="1398126518" sldId="595"/>
            <ac:graphicFrameMk id="3" creationId="{FC1CCFAE-86A1-A2E2-2AE3-5676FBCF85A0}"/>
          </ac:graphicFrameMkLst>
        </pc:graphicFrameChg>
        <pc:graphicFrameChg chg="mod">
          <ac:chgData name="Έλια Αποστολοπούλου" userId="55324f8b-f5ef-49c9-8ce3-afc1f275c581" providerId="ADAL" clId="{7665DC8D-2206-4E62-A767-94188528A703}" dt="2024-08-24T07:08:32.520" v="17" actId="1076"/>
          <ac:graphicFrameMkLst>
            <pc:docMk/>
            <pc:sldMk cId="1398126518" sldId="595"/>
            <ac:graphicFrameMk id="4" creationId="{7898C52B-F527-9814-3049-ED0133D63A9E}"/>
          </ac:graphicFrameMkLst>
        </pc:graphicFrameChg>
        <pc:graphicFrameChg chg="del">
          <ac:chgData name="Έλια Αποστολοπούλου" userId="55324f8b-f5ef-49c9-8ce3-afc1f275c581" providerId="ADAL" clId="{7665DC8D-2206-4E62-A767-94188528A703}" dt="2024-08-24T07:07:24.018" v="5" actId="21"/>
          <ac:graphicFrameMkLst>
            <pc:docMk/>
            <pc:sldMk cId="1398126518" sldId="595"/>
            <ac:graphicFrameMk id="7" creationId="{FC1CCFAE-86A1-A2E2-2AE3-5676FBCF85A0}"/>
          </ac:graphicFrameMkLst>
        </pc:graphicFrameChg>
        <pc:graphicFrameChg chg="mod">
          <ac:chgData name="Έλια Αποστολοπούλου" userId="55324f8b-f5ef-49c9-8ce3-afc1f275c581" providerId="ADAL" clId="{7665DC8D-2206-4E62-A767-94188528A703}" dt="2024-08-24T07:08:14.227" v="12" actId="1076"/>
          <ac:graphicFrameMkLst>
            <pc:docMk/>
            <pc:sldMk cId="1398126518" sldId="595"/>
            <ac:graphicFrameMk id="8" creationId="{C0475303-397B-F61A-9672-18503FA712C2}"/>
          </ac:graphicFrameMkLst>
        </pc:graphicFrameChg>
      </pc:sldChg>
      <pc:sldChg chg="addSp delSp modSp mod ord">
        <pc:chgData name="Έλια Αποστολοπούλου" userId="55324f8b-f5ef-49c9-8ce3-afc1f275c581" providerId="ADAL" clId="{7665DC8D-2206-4E62-A767-94188528A703}" dt="2024-08-25T18:06:31.179" v="4166" actId="207"/>
        <pc:sldMkLst>
          <pc:docMk/>
          <pc:sldMk cId="1379196069" sldId="599"/>
        </pc:sldMkLst>
        <pc:spChg chg="add mod">
          <ac:chgData name="Έλια Αποστολοπούλου" userId="55324f8b-f5ef-49c9-8ce3-afc1f275c581" providerId="ADAL" clId="{7665DC8D-2206-4E62-A767-94188528A703}" dt="2024-08-25T18:06:31.179" v="4166" actId="207"/>
          <ac:spMkLst>
            <pc:docMk/>
            <pc:sldMk cId="1379196069" sldId="599"/>
            <ac:spMk id="2" creationId="{0A962B91-5F61-EFED-02E4-B77A5C91BAD9}"/>
          </ac:spMkLst>
        </pc:spChg>
        <pc:spChg chg="add del mod">
          <ac:chgData name="Έλια Αποστολοπούλου" userId="55324f8b-f5ef-49c9-8ce3-afc1f275c581" providerId="ADAL" clId="{7665DC8D-2206-4E62-A767-94188528A703}" dt="2024-08-24T15:30:08.858" v="1492" actId="478"/>
          <ac:spMkLst>
            <pc:docMk/>
            <pc:sldMk cId="1379196069" sldId="599"/>
            <ac:spMk id="3" creationId="{A9597ADC-7D15-BE5F-3DDA-A2A2D6559C2A}"/>
          </ac:spMkLst>
        </pc:spChg>
        <pc:spChg chg="del">
          <ac:chgData name="Έλια Αποστολοπούλου" userId="55324f8b-f5ef-49c9-8ce3-afc1f275c581" providerId="ADAL" clId="{7665DC8D-2206-4E62-A767-94188528A703}" dt="2024-08-24T15:30:04.969" v="1491" actId="478"/>
          <ac:spMkLst>
            <pc:docMk/>
            <pc:sldMk cId="1379196069" sldId="599"/>
            <ac:spMk id="4" creationId="{05272A5F-9D44-258A-2B1A-9DDB0B5A0B28}"/>
          </ac:spMkLst>
        </pc:spChg>
        <pc:picChg chg="add mod">
          <ac:chgData name="Έλια Αποστολοπούλου" userId="55324f8b-f5ef-49c9-8ce3-afc1f275c581" providerId="ADAL" clId="{7665DC8D-2206-4E62-A767-94188528A703}" dt="2024-08-24T15:30:28.999" v="1496" actId="14100"/>
          <ac:picMkLst>
            <pc:docMk/>
            <pc:sldMk cId="1379196069" sldId="599"/>
            <ac:picMk id="6" creationId="{B0AEAFC7-38B9-5C36-B43A-D31ABA1052F7}"/>
          </ac:picMkLst>
        </pc:picChg>
      </pc:sldChg>
      <pc:sldChg chg="modSp mod">
        <pc:chgData name="Έλια Αποστολοπούλου" userId="55324f8b-f5ef-49c9-8ce3-afc1f275c581" providerId="ADAL" clId="{7665DC8D-2206-4E62-A767-94188528A703}" dt="2024-08-25T18:24:46.383" v="4328" actId="1076"/>
        <pc:sldMkLst>
          <pc:docMk/>
          <pc:sldMk cId="2518310765" sldId="600"/>
        </pc:sldMkLst>
        <pc:spChg chg="mod">
          <ac:chgData name="Έλια Αποστολοπούλου" userId="55324f8b-f5ef-49c9-8ce3-afc1f275c581" providerId="ADAL" clId="{7665DC8D-2206-4E62-A767-94188528A703}" dt="2024-08-25T18:24:46.383" v="4328" actId="1076"/>
          <ac:spMkLst>
            <pc:docMk/>
            <pc:sldMk cId="2518310765" sldId="600"/>
            <ac:spMk id="4" creationId="{05272A5F-9D44-258A-2B1A-9DDB0B5A0B28}"/>
          </ac:spMkLst>
        </pc:spChg>
      </pc:sldChg>
      <pc:sldChg chg="del">
        <pc:chgData name="Έλια Αποστολοπούλου" userId="55324f8b-f5ef-49c9-8ce3-afc1f275c581" providerId="ADAL" clId="{7665DC8D-2206-4E62-A767-94188528A703}" dt="2024-08-24T15:30:39.737" v="1497" actId="47"/>
        <pc:sldMkLst>
          <pc:docMk/>
          <pc:sldMk cId="293440659" sldId="602"/>
        </pc:sldMkLst>
      </pc:sldChg>
      <pc:sldChg chg="del">
        <pc:chgData name="Έλια Αποστολοπούλου" userId="55324f8b-f5ef-49c9-8ce3-afc1f275c581" providerId="ADAL" clId="{7665DC8D-2206-4E62-A767-94188528A703}" dt="2024-08-24T10:18:45.227" v="992" actId="2696"/>
        <pc:sldMkLst>
          <pc:docMk/>
          <pc:sldMk cId="130559184" sldId="606"/>
        </pc:sldMkLst>
      </pc:sldChg>
      <pc:sldChg chg="modSp add mod">
        <pc:chgData name="Έλια Αποστολοπούλου" userId="55324f8b-f5ef-49c9-8ce3-afc1f275c581" providerId="ADAL" clId="{7665DC8D-2206-4E62-A767-94188528A703}" dt="2024-08-24T10:18:49.793" v="994" actId="27636"/>
        <pc:sldMkLst>
          <pc:docMk/>
          <pc:sldMk cId="2312717229" sldId="606"/>
        </pc:sldMkLst>
        <pc:spChg chg="mod">
          <ac:chgData name="Έλια Αποστολοπούλου" userId="55324f8b-f5ef-49c9-8ce3-afc1f275c581" providerId="ADAL" clId="{7665DC8D-2206-4E62-A767-94188528A703}" dt="2024-08-24T10:18:49.793" v="994" actId="27636"/>
          <ac:spMkLst>
            <pc:docMk/>
            <pc:sldMk cId="2312717229" sldId="606"/>
            <ac:spMk id="2" creationId="{00000000-0000-0000-0000-000000000000}"/>
          </ac:spMkLst>
        </pc:spChg>
      </pc:sldChg>
      <pc:sldChg chg="del">
        <pc:chgData name="Έλια Αποστολοπούλου" userId="55324f8b-f5ef-49c9-8ce3-afc1f275c581" providerId="ADAL" clId="{7665DC8D-2206-4E62-A767-94188528A703}" dt="2024-08-24T07:55:49.932" v="632" actId="47"/>
        <pc:sldMkLst>
          <pc:docMk/>
          <pc:sldMk cId="881988917" sldId="608"/>
        </pc:sldMkLst>
      </pc:sldChg>
      <pc:sldChg chg="addSp delSp modSp mod ord modNotesTx">
        <pc:chgData name="Έλια Αποστολοπούλου" userId="55324f8b-f5ef-49c9-8ce3-afc1f275c581" providerId="ADAL" clId="{7665DC8D-2206-4E62-A767-94188528A703}" dt="2024-08-25T16:25:29.244" v="2275" actId="2165"/>
        <pc:sldMkLst>
          <pc:docMk/>
          <pc:sldMk cId="1569808974" sldId="610"/>
        </pc:sldMkLst>
        <pc:spChg chg="add del mod">
          <ac:chgData name="Έλια Αποστολοπούλου" userId="55324f8b-f5ef-49c9-8ce3-afc1f275c581" providerId="ADAL" clId="{7665DC8D-2206-4E62-A767-94188528A703}" dt="2024-08-24T15:58:25.918" v="1896" actId="478"/>
          <ac:spMkLst>
            <pc:docMk/>
            <pc:sldMk cId="1569808974" sldId="610"/>
            <ac:spMk id="3" creationId="{99879C65-F8DB-92D5-9F42-C1EB04EF418C}"/>
          </ac:spMkLst>
        </pc:spChg>
        <pc:spChg chg="mod">
          <ac:chgData name="Έλια Αποστολοπούλου" userId="55324f8b-f5ef-49c9-8ce3-afc1f275c581" providerId="ADAL" clId="{7665DC8D-2206-4E62-A767-94188528A703}" dt="2024-08-24T07:18:01.423" v="31" actId="207"/>
          <ac:spMkLst>
            <pc:docMk/>
            <pc:sldMk cId="1569808974" sldId="610"/>
            <ac:spMk id="17" creationId="{00000000-0000-0000-0000-000000000000}"/>
          </ac:spMkLst>
        </pc:spChg>
        <pc:graphicFrameChg chg="mod modGraphic">
          <ac:chgData name="Έλια Αποστολοπούλου" userId="55324f8b-f5ef-49c9-8ce3-afc1f275c581" providerId="ADAL" clId="{7665DC8D-2206-4E62-A767-94188528A703}" dt="2024-08-25T16:25:29.244" v="2275" actId="2165"/>
          <ac:graphicFrameMkLst>
            <pc:docMk/>
            <pc:sldMk cId="1569808974" sldId="610"/>
            <ac:graphicFrameMk id="4" creationId="{00000000-0000-0000-0000-000000000000}"/>
          </ac:graphicFrameMkLst>
        </pc:graphicFrameChg>
      </pc:sldChg>
      <pc:sldChg chg="del">
        <pc:chgData name="Έλια Αποστολοπούλου" userId="55324f8b-f5ef-49c9-8ce3-afc1f275c581" providerId="ADAL" clId="{7665DC8D-2206-4E62-A767-94188528A703}" dt="2024-08-24T10:18:45.227" v="992" actId="2696"/>
        <pc:sldMkLst>
          <pc:docMk/>
          <pc:sldMk cId="3541722898" sldId="611"/>
        </pc:sldMkLst>
      </pc:sldChg>
      <pc:sldChg chg="delSp modSp add mod">
        <pc:chgData name="Έλια Αποστολοπούλου" userId="55324f8b-f5ef-49c9-8ce3-afc1f275c581" providerId="ADAL" clId="{7665DC8D-2206-4E62-A767-94188528A703}" dt="2024-08-24T10:20:08.353" v="1007" actId="1076"/>
        <pc:sldMkLst>
          <pc:docMk/>
          <pc:sldMk cId="4219113893" sldId="611"/>
        </pc:sldMkLst>
        <pc:spChg chg="mod">
          <ac:chgData name="Έλια Αποστολοπούλου" userId="55324f8b-f5ef-49c9-8ce3-afc1f275c581" providerId="ADAL" clId="{7665DC8D-2206-4E62-A767-94188528A703}" dt="2024-08-24T10:18:49.847" v="995" actId="27636"/>
          <ac:spMkLst>
            <pc:docMk/>
            <pc:sldMk cId="4219113893" sldId="611"/>
            <ac:spMk id="2" creationId="{00000000-0000-0000-0000-000000000000}"/>
          </ac:spMkLst>
        </pc:spChg>
        <pc:picChg chg="mod">
          <ac:chgData name="Έλια Αποστολοπούλου" userId="55324f8b-f5ef-49c9-8ce3-afc1f275c581" providerId="ADAL" clId="{7665DC8D-2206-4E62-A767-94188528A703}" dt="2024-08-24T10:20:04.702" v="1006" actId="1076"/>
          <ac:picMkLst>
            <pc:docMk/>
            <pc:sldMk cId="4219113893" sldId="611"/>
            <ac:picMk id="3" creationId="{00000000-0000-0000-0000-000000000000}"/>
          </ac:picMkLst>
        </pc:picChg>
        <pc:picChg chg="del">
          <ac:chgData name="Έλια Αποστολοπούλου" userId="55324f8b-f5ef-49c9-8ce3-afc1f275c581" providerId="ADAL" clId="{7665DC8D-2206-4E62-A767-94188528A703}" dt="2024-08-24T10:19:55.790" v="1003" actId="478"/>
          <ac:picMkLst>
            <pc:docMk/>
            <pc:sldMk cId="4219113893" sldId="611"/>
            <ac:picMk id="5" creationId="{00000000-0000-0000-0000-000000000000}"/>
          </ac:picMkLst>
        </pc:picChg>
        <pc:picChg chg="mod">
          <ac:chgData name="Έλια Αποστολοπούλου" userId="55324f8b-f5ef-49c9-8ce3-afc1f275c581" providerId="ADAL" clId="{7665DC8D-2206-4E62-A767-94188528A703}" dt="2024-08-24T10:20:08.353" v="1007" actId="1076"/>
          <ac:picMkLst>
            <pc:docMk/>
            <pc:sldMk cId="4219113893" sldId="611"/>
            <ac:picMk id="9" creationId="{00000000-0000-0000-0000-000000000000}"/>
          </ac:picMkLst>
        </pc:picChg>
      </pc:sldChg>
      <pc:sldChg chg="modSp add mod">
        <pc:chgData name="Έλια Αποστολοπούλου" userId="55324f8b-f5ef-49c9-8ce3-afc1f275c581" providerId="ADAL" clId="{7665DC8D-2206-4E62-A767-94188528A703}" dt="2024-08-25T18:17:38.738" v="4256" actId="20577"/>
        <pc:sldMkLst>
          <pc:docMk/>
          <pc:sldMk cId="1033115234" sldId="613"/>
        </pc:sldMkLst>
        <pc:spChg chg="mod">
          <ac:chgData name="Έλια Αποστολοπούλου" userId="55324f8b-f5ef-49c9-8ce3-afc1f275c581" providerId="ADAL" clId="{7665DC8D-2206-4E62-A767-94188528A703}" dt="2024-08-25T17:49:25.082" v="3618" actId="14100"/>
          <ac:spMkLst>
            <pc:docMk/>
            <pc:sldMk cId="1033115234" sldId="613"/>
            <ac:spMk id="44" creationId="{00000000-0000-0000-0000-000000000000}"/>
          </ac:spMkLst>
        </pc:spChg>
        <pc:spChg chg="mod">
          <ac:chgData name="Έλια Αποστολοπούλου" userId="55324f8b-f5ef-49c9-8ce3-afc1f275c581" providerId="ADAL" clId="{7665DC8D-2206-4E62-A767-94188528A703}" dt="2024-08-25T18:17:23.195" v="4245" actId="1076"/>
          <ac:spMkLst>
            <pc:docMk/>
            <pc:sldMk cId="1033115234" sldId="613"/>
            <ac:spMk id="48" creationId="{00000000-0000-0000-0000-000000000000}"/>
          </ac:spMkLst>
        </pc:spChg>
        <pc:spChg chg="mod">
          <ac:chgData name="Έλια Αποστολοπούλου" userId="55324f8b-f5ef-49c9-8ce3-afc1f275c581" providerId="ADAL" clId="{7665DC8D-2206-4E62-A767-94188528A703}" dt="2024-08-25T18:17:12.959" v="4244" actId="20577"/>
          <ac:spMkLst>
            <pc:docMk/>
            <pc:sldMk cId="1033115234" sldId="613"/>
            <ac:spMk id="49" creationId="{00000000-0000-0000-0000-000000000000}"/>
          </ac:spMkLst>
        </pc:spChg>
        <pc:spChg chg="mod">
          <ac:chgData name="Έλια Αποστολοπούλου" userId="55324f8b-f5ef-49c9-8ce3-afc1f275c581" providerId="ADAL" clId="{7665DC8D-2206-4E62-A767-94188528A703}" dt="2024-08-25T18:17:06.883" v="4231" actId="1076"/>
          <ac:spMkLst>
            <pc:docMk/>
            <pc:sldMk cId="1033115234" sldId="613"/>
            <ac:spMk id="52" creationId="{00000000-0000-0000-0000-000000000000}"/>
          </ac:spMkLst>
        </pc:spChg>
        <pc:spChg chg="mod">
          <ac:chgData name="Έλια Αποστολοπούλου" userId="55324f8b-f5ef-49c9-8ce3-afc1f275c581" providerId="ADAL" clId="{7665DC8D-2206-4E62-A767-94188528A703}" dt="2024-08-25T18:17:38.738" v="4256" actId="20577"/>
          <ac:spMkLst>
            <pc:docMk/>
            <pc:sldMk cId="1033115234" sldId="613"/>
            <ac:spMk id="54" creationId="{00000000-0000-0000-0000-000000000000}"/>
          </ac:spMkLst>
        </pc:spChg>
      </pc:sldChg>
      <pc:sldChg chg="modSp del mod">
        <pc:chgData name="Έλια Αποστολοπούλου" userId="55324f8b-f5ef-49c9-8ce3-afc1f275c581" providerId="ADAL" clId="{7665DC8D-2206-4E62-A767-94188528A703}" dt="2024-08-25T17:05:34.211" v="2821" actId="2696"/>
        <pc:sldMkLst>
          <pc:docMk/>
          <pc:sldMk cId="1401584105" sldId="613"/>
        </pc:sldMkLst>
        <pc:spChg chg="mod">
          <ac:chgData name="Έλια Αποστολοπούλου" userId="55324f8b-f5ef-49c9-8ce3-afc1f275c581" providerId="ADAL" clId="{7665DC8D-2206-4E62-A767-94188528A703}" dt="2024-08-24T08:21:36.999" v="778" actId="27636"/>
          <ac:spMkLst>
            <pc:docMk/>
            <pc:sldMk cId="1401584105" sldId="613"/>
            <ac:spMk id="44" creationId="{00000000-0000-0000-0000-000000000000}"/>
          </ac:spMkLst>
        </pc:spChg>
      </pc:sldChg>
      <pc:sldChg chg="modSp mod">
        <pc:chgData name="Έλια Αποστολοπούλου" userId="55324f8b-f5ef-49c9-8ce3-afc1f275c581" providerId="ADAL" clId="{7665DC8D-2206-4E62-A767-94188528A703}" dt="2024-08-24T08:19:24.938" v="712" actId="20577"/>
        <pc:sldMkLst>
          <pc:docMk/>
          <pc:sldMk cId="4011405610" sldId="614"/>
        </pc:sldMkLst>
        <pc:spChg chg="mod">
          <ac:chgData name="Έλια Αποστολοπούλου" userId="55324f8b-f5ef-49c9-8ce3-afc1f275c581" providerId="ADAL" clId="{7665DC8D-2206-4E62-A767-94188528A703}" dt="2024-08-24T08:19:24.938" v="712" actId="20577"/>
          <ac:spMkLst>
            <pc:docMk/>
            <pc:sldMk cId="4011405610" sldId="614"/>
            <ac:spMk id="64" creationId="{00000000-0000-0000-0000-000000000000}"/>
          </ac:spMkLst>
        </pc:spChg>
        <pc:spChg chg="mod">
          <ac:chgData name="Έλια Αποστολοπούλου" userId="55324f8b-f5ef-49c9-8ce3-afc1f275c581" providerId="ADAL" clId="{7665DC8D-2206-4E62-A767-94188528A703}" dt="2024-08-24T08:18:53.764" v="677" actId="113"/>
          <ac:spMkLst>
            <pc:docMk/>
            <pc:sldMk cId="4011405610" sldId="614"/>
            <ac:spMk id="65" creationId="{91F999D5-3F09-24FE-93B1-1364A83230A1}"/>
          </ac:spMkLst>
        </pc:spChg>
        <pc:spChg chg="mod">
          <ac:chgData name="Έλια Αποστολοπούλου" userId="55324f8b-f5ef-49c9-8ce3-afc1f275c581" providerId="ADAL" clId="{7665DC8D-2206-4E62-A767-94188528A703}" dt="2024-08-24T07:19:58.474" v="82" actId="20577"/>
          <ac:spMkLst>
            <pc:docMk/>
            <pc:sldMk cId="4011405610" sldId="614"/>
            <ac:spMk id="94" creationId="{91F999D5-3F09-24FE-93B1-1364A83230A1}"/>
          </ac:spMkLst>
        </pc:spChg>
        <pc:grpChg chg="mod">
          <ac:chgData name="Έλια Αποστολοπούλου" userId="55324f8b-f5ef-49c9-8ce3-afc1f275c581" providerId="ADAL" clId="{7665DC8D-2206-4E62-A767-94188528A703}" dt="2024-08-24T07:22:10.445" v="186" actId="1076"/>
          <ac:grpSpMkLst>
            <pc:docMk/>
            <pc:sldMk cId="4011405610" sldId="614"/>
            <ac:grpSpMk id="105" creationId="{02F20202-DF2B-55E4-C86B-C5896CF39743}"/>
          </ac:grpSpMkLst>
        </pc:grpChg>
      </pc:sldChg>
      <pc:sldChg chg="addSp modSp mod">
        <pc:chgData name="Έλια Αποστολοπούλου" userId="55324f8b-f5ef-49c9-8ce3-afc1f275c581" providerId="ADAL" clId="{7665DC8D-2206-4E62-A767-94188528A703}" dt="2024-08-25T18:06:16.799" v="4165" actId="207"/>
        <pc:sldMkLst>
          <pc:docMk/>
          <pc:sldMk cId="1606049941" sldId="615"/>
        </pc:sldMkLst>
        <pc:spChg chg="add mod">
          <ac:chgData name="Έλια Αποστολοπούλου" userId="55324f8b-f5ef-49c9-8ce3-afc1f275c581" providerId="ADAL" clId="{7665DC8D-2206-4E62-A767-94188528A703}" dt="2024-08-25T18:06:16.799" v="4165" actId="207"/>
          <ac:spMkLst>
            <pc:docMk/>
            <pc:sldMk cId="1606049941" sldId="615"/>
            <ac:spMk id="3" creationId="{57EE7354-BCF3-0463-A830-D24B69BD2811}"/>
          </ac:spMkLst>
        </pc:spChg>
        <pc:spChg chg="mod">
          <ac:chgData name="Έλια Αποστολοπούλου" userId="55324f8b-f5ef-49c9-8ce3-afc1f275c581" providerId="ADAL" clId="{7665DC8D-2206-4E62-A767-94188528A703}" dt="2024-08-25T18:05:31.750" v="4161" actId="27636"/>
          <ac:spMkLst>
            <pc:docMk/>
            <pc:sldMk cId="1606049941" sldId="615"/>
            <ac:spMk id="64" creationId="{00000000-0000-0000-0000-000000000000}"/>
          </ac:spMkLst>
        </pc:spChg>
      </pc:sldChg>
      <pc:sldChg chg="modNotesTx">
        <pc:chgData name="Έλια Αποστολοπούλου" userId="55324f8b-f5ef-49c9-8ce3-afc1f275c581" providerId="ADAL" clId="{7665DC8D-2206-4E62-A767-94188528A703}" dt="2024-08-25T17:38:56.518" v="3584" actId="20577"/>
        <pc:sldMkLst>
          <pc:docMk/>
          <pc:sldMk cId="3173088820" sldId="616"/>
        </pc:sldMkLst>
      </pc:sldChg>
      <pc:sldChg chg="modSp mod">
        <pc:chgData name="Έλια Αποστολοπούλου" userId="55324f8b-f5ef-49c9-8ce3-afc1f275c581" providerId="ADAL" clId="{7665DC8D-2206-4E62-A767-94188528A703}" dt="2024-08-24T15:59:03.520" v="1900" actId="20577"/>
        <pc:sldMkLst>
          <pc:docMk/>
          <pc:sldMk cId="3258710497" sldId="620"/>
        </pc:sldMkLst>
        <pc:spChg chg="mod">
          <ac:chgData name="Έλια Αποστολοπούλου" userId="55324f8b-f5ef-49c9-8ce3-afc1f275c581" providerId="ADAL" clId="{7665DC8D-2206-4E62-A767-94188528A703}" dt="2024-08-24T08:21:18.143" v="776" actId="27636"/>
          <ac:spMkLst>
            <pc:docMk/>
            <pc:sldMk cId="3258710497" sldId="620"/>
            <ac:spMk id="14" creationId="{00000000-0000-0000-0000-000000000000}"/>
          </ac:spMkLst>
        </pc:spChg>
        <pc:graphicFrameChg chg="mod modGraphic">
          <ac:chgData name="Έλια Αποστολοπούλου" userId="55324f8b-f5ef-49c9-8ce3-afc1f275c581" providerId="ADAL" clId="{7665DC8D-2206-4E62-A767-94188528A703}" dt="2024-08-24T15:59:03.520" v="1900" actId="20577"/>
          <ac:graphicFrameMkLst>
            <pc:docMk/>
            <pc:sldMk cId="3258710497" sldId="620"/>
            <ac:graphicFrameMk id="2" creationId="{00000000-0000-0000-0000-000000000000}"/>
          </ac:graphicFrameMkLst>
        </pc:graphicFrameChg>
      </pc:sldChg>
      <pc:sldChg chg="addSp delSp modSp mod ord setBg">
        <pc:chgData name="Έλια Αποστολοπούλου" userId="55324f8b-f5ef-49c9-8ce3-afc1f275c581" providerId="ADAL" clId="{7665DC8D-2206-4E62-A767-94188528A703}" dt="2024-08-26T07:26:22.887" v="4373" actId="20577"/>
        <pc:sldMkLst>
          <pc:docMk/>
          <pc:sldMk cId="3702783246" sldId="621"/>
        </pc:sldMkLst>
        <pc:spChg chg="add del mod">
          <ac:chgData name="Έλια Αποστολοπούλου" userId="55324f8b-f5ef-49c9-8ce3-afc1f275c581" providerId="ADAL" clId="{7665DC8D-2206-4E62-A767-94188528A703}" dt="2024-08-24T15:39:32.036" v="1508" actId="478"/>
          <ac:spMkLst>
            <pc:docMk/>
            <pc:sldMk cId="3702783246" sldId="621"/>
            <ac:spMk id="2" creationId="{A50E63D8-BAAB-14E6-402F-A1D7962D9EB5}"/>
          </ac:spMkLst>
        </pc:spChg>
        <pc:spChg chg="del">
          <ac:chgData name="Έλια Αποστολοπούλου" userId="55324f8b-f5ef-49c9-8ce3-afc1f275c581" providerId="ADAL" clId="{7665DC8D-2206-4E62-A767-94188528A703}" dt="2024-08-24T15:39:23.059" v="1499" actId="478"/>
          <ac:spMkLst>
            <pc:docMk/>
            <pc:sldMk cId="3702783246" sldId="621"/>
            <ac:spMk id="3" creationId="{00000000-0000-0000-0000-000000000000}"/>
          </ac:spMkLst>
        </pc:spChg>
        <pc:spChg chg="add del mod">
          <ac:chgData name="Έλια Αποστολοπούλου" userId="55324f8b-f5ef-49c9-8ce3-afc1f275c581" providerId="ADAL" clId="{7665DC8D-2206-4E62-A767-94188528A703}" dt="2024-08-24T15:39:35.051" v="1511" actId="478"/>
          <ac:spMkLst>
            <pc:docMk/>
            <pc:sldMk cId="3702783246" sldId="621"/>
            <ac:spMk id="4" creationId="{1EE0FE27-4655-80B5-ADF9-9825A191EA96}"/>
          </ac:spMkLst>
        </pc:spChg>
        <pc:spChg chg="mod">
          <ac:chgData name="Έλια Αποστολοπούλου" userId="55324f8b-f5ef-49c9-8ce3-afc1f275c581" providerId="ADAL" clId="{7665DC8D-2206-4E62-A767-94188528A703}" dt="2024-08-24T15:40:03.042" v="1522" actId="20577"/>
          <ac:spMkLst>
            <pc:docMk/>
            <pc:sldMk cId="3702783246" sldId="621"/>
            <ac:spMk id="5" creationId="{00000000-0000-0000-0000-000000000000}"/>
          </ac:spMkLst>
        </pc:spChg>
        <pc:spChg chg="del">
          <ac:chgData name="Έλια Αποστολοπούλου" userId="55324f8b-f5ef-49c9-8ce3-afc1f275c581" providerId="ADAL" clId="{7665DC8D-2206-4E62-A767-94188528A703}" dt="2024-08-24T15:39:23.869" v="1500" actId="478"/>
          <ac:spMkLst>
            <pc:docMk/>
            <pc:sldMk cId="3702783246" sldId="621"/>
            <ac:spMk id="6" creationId="{00000000-0000-0000-0000-000000000000}"/>
          </ac:spMkLst>
        </pc:spChg>
        <pc:spChg chg="del">
          <ac:chgData name="Έλια Αποστολοπούλου" userId="55324f8b-f5ef-49c9-8ce3-afc1f275c581" providerId="ADAL" clId="{7665DC8D-2206-4E62-A767-94188528A703}" dt="2024-08-24T15:39:36.911" v="1513" actId="478"/>
          <ac:spMkLst>
            <pc:docMk/>
            <pc:sldMk cId="3702783246" sldId="621"/>
            <ac:spMk id="7" creationId="{00000000-0000-0000-0000-000000000000}"/>
          </ac:spMkLst>
        </pc:spChg>
        <pc:spChg chg="del mod">
          <ac:chgData name="Έλια Αποστολοπούλου" userId="55324f8b-f5ef-49c9-8ce3-afc1f275c581" providerId="ADAL" clId="{7665DC8D-2206-4E62-A767-94188528A703}" dt="2024-08-24T15:39:27.590" v="1504" actId="478"/>
          <ac:spMkLst>
            <pc:docMk/>
            <pc:sldMk cId="3702783246" sldId="621"/>
            <ac:spMk id="8" creationId="{00000000-0000-0000-0000-000000000000}"/>
          </ac:spMkLst>
        </pc:spChg>
        <pc:spChg chg="del">
          <ac:chgData name="Έλια Αποστολοπούλου" userId="55324f8b-f5ef-49c9-8ce3-afc1f275c581" providerId="ADAL" clId="{7665DC8D-2206-4E62-A767-94188528A703}" dt="2024-08-24T15:39:28.807" v="1505" actId="478"/>
          <ac:spMkLst>
            <pc:docMk/>
            <pc:sldMk cId="3702783246" sldId="621"/>
            <ac:spMk id="9" creationId="{00000000-0000-0000-0000-000000000000}"/>
          </ac:spMkLst>
        </pc:spChg>
        <pc:spChg chg="del">
          <ac:chgData name="Έλια Αποστολοπούλου" userId="55324f8b-f5ef-49c9-8ce3-afc1f275c581" providerId="ADAL" clId="{7665DC8D-2206-4E62-A767-94188528A703}" dt="2024-08-24T15:39:26.774" v="1503" actId="478"/>
          <ac:spMkLst>
            <pc:docMk/>
            <pc:sldMk cId="3702783246" sldId="621"/>
            <ac:spMk id="10" creationId="{00000000-0000-0000-0000-000000000000}"/>
          </ac:spMkLst>
        </pc:spChg>
        <pc:spChg chg="del">
          <ac:chgData name="Έλια Αποστολοπούλου" userId="55324f8b-f5ef-49c9-8ce3-afc1f275c581" providerId="ADAL" clId="{7665DC8D-2206-4E62-A767-94188528A703}" dt="2024-08-24T15:39:34.340" v="1510" actId="478"/>
          <ac:spMkLst>
            <pc:docMk/>
            <pc:sldMk cId="3702783246" sldId="621"/>
            <ac:spMk id="11" creationId="{00000000-0000-0000-0000-000000000000}"/>
          </ac:spMkLst>
        </pc:spChg>
        <pc:spChg chg="del">
          <ac:chgData name="Έλια Αποστολοπούλου" userId="55324f8b-f5ef-49c9-8ce3-afc1f275c581" providerId="ADAL" clId="{7665DC8D-2206-4E62-A767-94188528A703}" dt="2024-08-24T15:39:33.396" v="1509" actId="478"/>
          <ac:spMkLst>
            <pc:docMk/>
            <pc:sldMk cId="3702783246" sldId="621"/>
            <ac:spMk id="12" creationId="{00000000-0000-0000-0000-000000000000}"/>
          </ac:spMkLst>
        </pc:spChg>
        <pc:spChg chg="del">
          <ac:chgData name="Έλια Αποστολοπούλου" userId="55324f8b-f5ef-49c9-8ce3-afc1f275c581" providerId="ADAL" clId="{7665DC8D-2206-4E62-A767-94188528A703}" dt="2024-08-24T15:39:30.201" v="1506" actId="478"/>
          <ac:spMkLst>
            <pc:docMk/>
            <pc:sldMk cId="3702783246" sldId="621"/>
            <ac:spMk id="13" creationId="{00000000-0000-0000-0000-000000000000}"/>
          </ac:spMkLst>
        </pc:spChg>
        <pc:spChg chg="del mod">
          <ac:chgData name="Έλια Αποστολοπούλου" userId="55324f8b-f5ef-49c9-8ce3-afc1f275c581" providerId="ADAL" clId="{7665DC8D-2206-4E62-A767-94188528A703}" dt="2024-08-24T15:39:31.173" v="1507" actId="478"/>
          <ac:spMkLst>
            <pc:docMk/>
            <pc:sldMk cId="3702783246" sldId="621"/>
            <ac:spMk id="14" creationId="{00000000-0000-0000-0000-000000000000}"/>
          </ac:spMkLst>
        </pc:spChg>
        <pc:spChg chg="del">
          <ac:chgData name="Έλια Αποστολοπούλου" userId="55324f8b-f5ef-49c9-8ce3-afc1f275c581" providerId="ADAL" clId="{7665DC8D-2206-4E62-A767-94188528A703}" dt="2024-08-24T15:39:35.722" v="1512" actId="478"/>
          <ac:spMkLst>
            <pc:docMk/>
            <pc:sldMk cId="3702783246" sldId="621"/>
            <ac:spMk id="15" creationId="{00000000-0000-0000-0000-000000000000}"/>
          </ac:spMkLst>
        </pc:spChg>
        <pc:spChg chg="add del mod">
          <ac:chgData name="Έλια Αποστολοπούλου" userId="55324f8b-f5ef-49c9-8ce3-afc1f275c581" providerId="ADAL" clId="{7665DC8D-2206-4E62-A767-94188528A703}" dt="2024-08-24T15:39:25.791" v="1502" actId="478"/>
          <ac:spMkLst>
            <pc:docMk/>
            <pc:sldMk cId="3702783246" sldId="621"/>
            <ac:spMk id="16" creationId="{1DFD4028-2DCF-AC43-FD68-B4EB13200DA7}"/>
          </ac:spMkLst>
        </pc:spChg>
        <pc:spChg chg="add">
          <ac:chgData name="Έλια Αποστολοπούλου" userId="55324f8b-f5ef-49c9-8ce3-afc1f275c581" providerId="ADAL" clId="{7665DC8D-2206-4E62-A767-94188528A703}" dt="2024-08-24T15:39:46.112" v="1514" actId="26606"/>
          <ac:spMkLst>
            <pc:docMk/>
            <pc:sldMk cId="3702783246" sldId="621"/>
            <ac:spMk id="19" creationId="{54A6836E-C603-43CB-9DA7-89D8E3FA3838}"/>
          </ac:spMkLst>
        </pc:spChg>
        <pc:spChg chg="add">
          <ac:chgData name="Έλια Αποστολοπούλου" userId="55324f8b-f5ef-49c9-8ce3-afc1f275c581" providerId="ADAL" clId="{7665DC8D-2206-4E62-A767-94188528A703}" dt="2024-08-24T15:39:46.112" v="1514" actId="26606"/>
          <ac:spMkLst>
            <pc:docMk/>
            <pc:sldMk cId="3702783246" sldId="621"/>
            <ac:spMk id="25" creationId="{296007DD-F9BF-4F0F-B8C6-C514B2841971}"/>
          </ac:spMkLst>
        </pc:spChg>
        <pc:spChg chg="add mod">
          <ac:chgData name="Έλια Αποστολοπούλου" userId="55324f8b-f5ef-49c9-8ce3-afc1f275c581" providerId="ADAL" clId="{7665DC8D-2206-4E62-A767-94188528A703}" dt="2024-08-26T07:26:02.291" v="4365" actId="20577"/>
          <ac:spMkLst>
            <pc:docMk/>
            <pc:sldMk cId="3702783246" sldId="621"/>
            <ac:spMk id="30" creationId="{A7564FF7-BBF0-C87F-33F6-47CF865140A1}"/>
          </ac:spMkLst>
        </pc:spChg>
        <pc:spChg chg="add mod">
          <ac:chgData name="Έλια Αποστολοπούλου" userId="55324f8b-f5ef-49c9-8ce3-afc1f275c581" providerId="ADAL" clId="{7665DC8D-2206-4E62-A767-94188528A703}" dt="2024-08-26T07:26:13.805" v="4369" actId="20577"/>
          <ac:spMkLst>
            <pc:docMk/>
            <pc:sldMk cId="3702783246" sldId="621"/>
            <ac:spMk id="32" creationId="{797EFEAD-75FF-B340-0B06-FDF8F5D64122}"/>
          </ac:spMkLst>
        </pc:spChg>
        <pc:spChg chg="add del mod">
          <ac:chgData name="Έλια Αποστολοπούλου" userId="55324f8b-f5ef-49c9-8ce3-afc1f275c581" providerId="ADAL" clId="{7665DC8D-2206-4E62-A767-94188528A703}" dt="2024-08-25T16:31:34.288" v="2371"/>
          <ac:spMkLst>
            <pc:docMk/>
            <pc:sldMk cId="3702783246" sldId="621"/>
            <ac:spMk id="34" creationId="{24B85676-EF27-6A88-B39C-EB55E1EB230A}"/>
          </ac:spMkLst>
        </pc:spChg>
        <pc:spChg chg="add del mod">
          <ac:chgData name="Έλια Αποστολοπούλου" userId="55324f8b-f5ef-49c9-8ce3-afc1f275c581" providerId="ADAL" clId="{7665DC8D-2206-4E62-A767-94188528A703}" dt="2024-08-25T16:31:34.283" v="2367"/>
          <ac:spMkLst>
            <pc:docMk/>
            <pc:sldMk cId="3702783246" sldId="621"/>
            <ac:spMk id="35" creationId="{AAA28ABF-B852-0E78-3B90-150A3C580F74}"/>
          </ac:spMkLst>
        </pc:spChg>
        <pc:spChg chg="add del mod">
          <ac:chgData name="Έλια Αποστολοπούλου" userId="55324f8b-f5ef-49c9-8ce3-afc1f275c581" providerId="ADAL" clId="{7665DC8D-2206-4E62-A767-94188528A703}" dt="2024-08-25T16:27:19.402" v="2288"/>
          <ac:spMkLst>
            <pc:docMk/>
            <pc:sldMk cId="3702783246" sldId="621"/>
            <ac:spMk id="36" creationId="{E87F0844-863A-5643-46E0-0D25A4D58E8F}"/>
          </ac:spMkLst>
        </pc:spChg>
        <pc:spChg chg="add mod">
          <ac:chgData name="Έλια Αποστολοπούλου" userId="55324f8b-f5ef-49c9-8ce3-afc1f275c581" providerId="ADAL" clId="{7665DC8D-2206-4E62-A767-94188528A703}" dt="2024-08-26T07:26:22.887" v="4373" actId="20577"/>
          <ac:spMkLst>
            <pc:docMk/>
            <pc:sldMk cId="3702783246" sldId="621"/>
            <ac:spMk id="37" creationId="{470D85FD-C898-C6F8-47D3-3BEF33CF77C4}"/>
          </ac:spMkLst>
        </pc:spChg>
        <pc:spChg chg="add del mod">
          <ac:chgData name="Έλια Αποστολοπούλου" userId="55324f8b-f5ef-49c9-8ce3-afc1f275c581" providerId="ADAL" clId="{7665DC8D-2206-4E62-A767-94188528A703}" dt="2024-08-25T16:31:34.296" v="2375"/>
          <ac:spMkLst>
            <pc:docMk/>
            <pc:sldMk cId="3702783246" sldId="621"/>
            <ac:spMk id="38" creationId="{D7A31FAD-355F-75D2-E511-8469F11E2109}"/>
          </ac:spMkLst>
        </pc:spChg>
        <pc:spChg chg="add del mod">
          <ac:chgData name="Έλια Αποστολοπούλου" userId="55324f8b-f5ef-49c9-8ce3-afc1f275c581" providerId="ADAL" clId="{7665DC8D-2206-4E62-A767-94188528A703}" dt="2024-08-25T16:31:34.292" v="2373"/>
          <ac:spMkLst>
            <pc:docMk/>
            <pc:sldMk cId="3702783246" sldId="621"/>
            <ac:spMk id="39" creationId="{379F2225-CCAF-A369-70A6-0D1A5F4BC346}"/>
          </ac:spMkLst>
        </pc:spChg>
        <pc:spChg chg="add mod">
          <ac:chgData name="Έλια Αποστολοπούλου" userId="55324f8b-f5ef-49c9-8ce3-afc1f275c581" providerId="ADAL" clId="{7665DC8D-2206-4E62-A767-94188528A703}" dt="2024-08-26T07:26:19.240" v="4371" actId="20577"/>
          <ac:spMkLst>
            <pc:docMk/>
            <pc:sldMk cId="3702783246" sldId="621"/>
            <ac:spMk id="40" creationId="{243C28EC-072A-3F84-71CB-2BA725D6715E}"/>
          </ac:spMkLst>
        </pc:spChg>
        <pc:spChg chg="add mod">
          <ac:chgData name="Έλια Αποστολοπούλου" userId="55324f8b-f5ef-49c9-8ce3-afc1f275c581" providerId="ADAL" clId="{7665DC8D-2206-4E62-A767-94188528A703}" dt="2024-08-26T07:26:06.616" v="4367" actId="20577"/>
          <ac:spMkLst>
            <pc:docMk/>
            <pc:sldMk cId="3702783246" sldId="621"/>
            <ac:spMk id="42" creationId="{19C70DFE-F585-EFF6-EDE5-C8DC2181577C}"/>
          </ac:spMkLst>
        </pc:spChg>
        <pc:spChg chg="add del mod">
          <ac:chgData name="Έλια Αποστολοπούλου" userId="55324f8b-f5ef-49c9-8ce3-afc1f275c581" providerId="ADAL" clId="{7665DC8D-2206-4E62-A767-94188528A703}" dt="2024-08-25T16:31:34.285" v="2369"/>
          <ac:spMkLst>
            <pc:docMk/>
            <pc:sldMk cId="3702783246" sldId="621"/>
            <ac:spMk id="44" creationId="{C863BACE-9F0C-399C-7946-EE11FF4FE378}"/>
          </ac:spMkLst>
        </pc:spChg>
        <pc:grpChg chg="add">
          <ac:chgData name="Έλια Αποστολοπούλου" userId="55324f8b-f5ef-49c9-8ce3-afc1f275c581" providerId="ADAL" clId="{7665DC8D-2206-4E62-A767-94188528A703}" dt="2024-08-24T15:39:46.112" v="1514" actId="26606"/>
          <ac:grpSpMkLst>
            <pc:docMk/>
            <pc:sldMk cId="3702783246" sldId="621"/>
            <ac:grpSpMk id="20" creationId="{CD0398DD-AD75-4E2B-A3C6-35073082A8B4}"/>
          </ac:grpSpMkLst>
        </pc:grpChg>
        <pc:grpChg chg="add">
          <ac:chgData name="Έλια Αποστολοπούλου" userId="55324f8b-f5ef-49c9-8ce3-afc1f275c581" providerId="ADAL" clId="{7665DC8D-2206-4E62-A767-94188528A703}" dt="2024-08-24T15:39:46.112" v="1514" actId="26606"/>
          <ac:grpSpMkLst>
            <pc:docMk/>
            <pc:sldMk cId="3702783246" sldId="621"/>
            <ac:grpSpMk id="26" creationId="{8A0FAFCA-5C96-453B-83B7-A9AEF7F18960}"/>
          </ac:grpSpMkLst>
        </pc:grpChg>
      </pc:sldChg>
      <pc:sldChg chg="addSp delSp modSp mod ord modNotesTx">
        <pc:chgData name="Έλια Αποστολοπούλου" userId="55324f8b-f5ef-49c9-8ce3-afc1f275c581" providerId="ADAL" clId="{7665DC8D-2206-4E62-A767-94188528A703}" dt="2024-08-25T18:05:23.038" v="4159" actId="1076"/>
        <pc:sldMkLst>
          <pc:docMk/>
          <pc:sldMk cId="2472557635" sldId="623"/>
        </pc:sldMkLst>
        <pc:spChg chg="mod">
          <ac:chgData name="Έλια Αποστολοπούλου" userId="55324f8b-f5ef-49c9-8ce3-afc1f275c581" providerId="ADAL" clId="{7665DC8D-2206-4E62-A767-94188528A703}" dt="2024-08-24T16:01:11.576" v="1997" actId="20577"/>
          <ac:spMkLst>
            <pc:docMk/>
            <pc:sldMk cId="2472557635" sldId="623"/>
            <ac:spMk id="2" creationId="{00000000-0000-0000-0000-000000000000}"/>
          </ac:spMkLst>
        </pc:spChg>
        <pc:spChg chg="del mod">
          <ac:chgData name="Έλια Αποστολοπούλου" userId="55324f8b-f5ef-49c9-8ce3-afc1f275c581" providerId="ADAL" clId="{7665DC8D-2206-4E62-A767-94188528A703}" dt="2024-08-25T17:59:33.448" v="3833" actId="478"/>
          <ac:spMkLst>
            <pc:docMk/>
            <pc:sldMk cId="2472557635" sldId="623"/>
            <ac:spMk id="6" creationId="{00000000-0000-0000-0000-000000000000}"/>
          </ac:spMkLst>
        </pc:spChg>
        <pc:graphicFrameChg chg="add mod modGraphic">
          <ac:chgData name="Έλια Αποστολοπούλου" userId="55324f8b-f5ef-49c9-8ce3-afc1f275c581" providerId="ADAL" clId="{7665DC8D-2206-4E62-A767-94188528A703}" dt="2024-08-25T18:05:23.038" v="4159" actId="1076"/>
          <ac:graphicFrameMkLst>
            <pc:docMk/>
            <pc:sldMk cId="2472557635" sldId="623"/>
            <ac:graphicFrameMk id="3" creationId="{A3A25F3F-E4E5-CE2E-2332-2F0C0AE9ABA0}"/>
          </ac:graphicFrameMkLst>
        </pc:graphicFrameChg>
        <pc:graphicFrameChg chg="add mod modGraphic">
          <ac:chgData name="Έλια Αποστολοπούλου" userId="55324f8b-f5ef-49c9-8ce3-afc1f275c581" providerId="ADAL" clId="{7665DC8D-2206-4E62-A767-94188528A703}" dt="2024-08-25T18:05:01.539" v="4156" actId="20577"/>
          <ac:graphicFrameMkLst>
            <pc:docMk/>
            <pc:sldMk cId="2472557635" sldId="623"/>
            <ac:graphicFrameMk id="5" creationId="{953A8633-A56E-FBF0-9124-0A3121FF2CC5}"/>
          </ac:graphicFrameMkLst>
        </pc:graphicFrameChg>
        <pc:picChg chg="del mod">
          <ac:chgData name="Έλια Αποστολοπούλου" userId="55324f8b-f5ef-49c9-8ce3-afc1f275c581" providerId="ADAL" clId="{7665DC8D-2206-4E62-A767-94188528A703}" dt="2024-08-25T18:05:03.788" v="4157" actId="478"/>
          <ac:picMkLst>
            <pc:docMk/>
            <pc:sldMk cId="2472557635" sldId="623"/>
            <ac:picMk id="4" creationId="{00000000-0000-0000-0000-000000000000}"/>
          </ac:picMkLst>
        </pc:picChg>
      </pc:sldChg>
      <pc:sldChg chg="addSp modSp mod">
        <pc:chgData name="Έλια Αποστολοπούλου" userId="55324f8b-f5ef-49c9-8ce3-afc1f275c581" providerId="ADAL" clId="{7665DC8D-2206-4E62-A767-94188528A703}" dt="2024-08-24T10:30:12.713" v="1130" actId="20577"/>
        <pc:sldMkLst>
          <pc:docMk/>
          <pc:sldMk cId="2011789924" sldId="624"/>
        </pc:sldMkLst>
        <pc:spChg chg="mod">
          <ac:chgData name="Έλια Αποστολοπούλου" userId="55324f8b-f5ef-49c9-8ce3-afc1f275c581" providerId="ADAL" clId="{7665DC8D-2206-4E62-A767-94188528A703}" dt="2024-08-24T10:28:10.087" v="1069" actId="20577"/>
          <ac:spMkLst>
            <pc:docMk/>
            <pc:sldMk cId="2011789924" sldId="624"/>
            <ac:spMk id="2" creationId="{3CE00A7F-119D-B0EF-98F7-98180AC6FB44}"/>
          </ac:spMkLst>
        </pc:spChg>
        <pc:graphicFrameChg chg="add mod modGraphic">
          <ac:chgData name="Έλια Αποστολοπούλου" userId="55324f8b-f5ef-49c9-8ce3-afc1f275c581" providerId="ADAL" clId="{7665DC8D-2206-4E62-A767-94188528A703}" dt="2024-08-24T10:30:12.713" v="1130" actId="20577"/>
          <ac:graphicFrameMkLst>
            <pc:docMk/>
            <pc:sldMk cId="2011789924" sldId="624"/>
            <ac:graphicFrameMk id="4" creationId="{7F6928F6-8D73-AFA9-D97A-C6C9C35E0233}"/>
          </ac:graphicFrameMkLst>
        </pc:graphicFrameChg>
      </pc:sldChg>
      <pc:sldChg chg="modSp mod ord">
        <pc:chgData name="Έλια Αποστολοπούλου" userId="55324f8b-f5ef-49c9-8ce3-afc1f275c581" providerId="ADAL" clId="{7665DC8D-2206-4E62-A767-94188528A703}" dt="2024-08-24T10:19:21.380" v="1000"/>
        <pc:sldMkLst>
          <pc:docMk/>
          <pc:sldMk cId="2676870235" sldId="625"/>
        </pc:sldMkLst>
        <pc:spChg chg="mod">
          <ac:chgData name="Έλια Αποστολοπούλου" userId="55324f8b-f5ef-49c9-8ce3-afc1f275c581" providerId="ADAL" clId="{7665DC8D-2206-4E62-A767-94188528A703}" dt="2024-08-24T08:53:19.501" v="919" actId="6549"/>
          <ac:spMkLst>
            <pc:docMk/>
            <pc:sldMk cId="2676870235" sldId="625"/>
            <ac:spMk id="3" creationId="{7B9C5856-9D0D-1432-2B64-C743BB072A19}"/>
          </ac:spMkLst>
        </pc:spChg>
      </pc:sldChg>
      <pc:sldChg chg="add">
        <pc:chgData name="Έλια Αποστολοπούλου" userId="55324f8b-f5ef-49c9-8ce3-afc1f275c581" providerId="ADAL" clId="{7665DC8D-2206-4E62-A767-94188528A703}" dt="2024-08-26T17:52:28.935" v="4393"/>
        <pc:sldMkLst>
          <pc:docMk/>
          <pc:sldMk cId="0" sldId="626"/>
        </pc:sldMkLst>
      </pc:sldChg>
      <pc:sldChg chg="modSp mod ord">
        <pc:chgData name="Έλια Αποστολοπούλου" userId="55324f8b-f5ef-49c9-8ce3-afc1f275c581" providerId="ADAL" clId="{7665DC8D-2206-4E62-A767-94188528A703}" dt="2024-08-24T10:22:24.148" v="1030" actId="6549"/>
        <pc:sldMkLst>
          <pc:docMk/>
          <pc:sldMk cId="377641883" sldId="626"/>
        </pc:sldMkLst>
        <pc:spChg chg="mod">
          <ac:chgData name="Έλια Αποστολοπούλου" userId="55324f8b-f5ef-49c9-8ce3-afc1f275c581" providerId="ADAL" clId="{7665DC8D-2206-4E62-A767-94188528A703}" dt="2024-08-24T10:22:24.148" v="1030" actId="6549"/>
          <ac:spMkLst>
            <pc:docMk/>
            <pc:sldMk cId="377641883" sldId="626"/>
            <ac:spMk id="2" creationId="{3CE00A7F-119D-B0EF-98F7-98180AC6FB44}"/>
          </ac:spMkLst>
        </pc:spChg>
      </pc:sldChg>
      <pc:sldChg chg="add">
        <pc:chgData name="Έλια Αποστολοπούλου" userId="55324f8b-f5ef-49c9-8ce3-afc1f275c581" providerId="ADAL" clId="{7665DC8D-2206-4E62-A767-94188528A703}" dt="2024-08-26T17:52:28.935" v="4393"/>
        <pc:sldMkLst>
          <pc:docMk/>
          <pc:sldMk cId="0" sldId="630"/>
        </pc:sldMkLst>
      </pc:sldChg>
      <pc:sldChg chg="add">
        <pc:chgData name="Έλια Αποστολοπούλου" userId="55324f8b-f5ef-49c9-8ce3-afc1f275c581" providerId="ADAL" clId="{7665DC8D-2206-4E62-A767-94188528A703}" dt="2024-08-26T17:52:28.935" v="4393"/>
        <pc:sldMkLst>
          <pc:docMk/>
          <pc:sldMk cId="0" sldId="631"/>
        </pc:sldMkLst>
      </pc:sldChg>
      <pc:sldChg chg="del">
        <pc:chgData name="Έλια Αποστολοπούλου" userId="55324f8b-f5ef-49c9-8ce3-afc1f275c581" providerId="ADAL" clId="{7665DC8D-2206-4E62-A767-94188528A703}" dt="2024-08-24T07:46:31.232" v="460" actId="47"/>
        <pc:sldMkLst>
          <pc:docMk/>
          <pc:sldMk cId="2847182769" sldId="631"/>
        </pc:sldMkLst>
      </pc:sldChg>
      <pc:sldChg chg="add">
        <pc:chgData name="Έλια Αποστολοπούλου" userId="55324f8b-f5ef-49c9-8ce3-afc1f275c581" providerId="ADAL" clId="{7665DC8D-2206-4E62-A767-94188528A703}" dt="2024-08-26T17:52:28.935" v="4393"/>
        <pc:sldMkLst>
          <pc:docMk/>
          <pc:sldMk cId="0" sldId="632"/>
        </pc:sldMkLst>
      </pc:sldChg>
      <pc:sldChg chg="addSp delSp modSp add del mod modCm">
        <pc:chgData name="Έλια Αποστολοπούλου" userId="55324f8b-f5ef-49c9-8ce3-afc1f275c581" providerId="ADAL" clId="{7665DC8D-2206-4E62-A767-94188528A703}" dt="2024-08-25T17:57:21.121" v="3716" actId="47"/>
        <pc:sldMkLst>
          <pc:docMk/>
          <pc:sldMk cId="1966678697" sldId="632"/>
        </pc:sldMkLst>
        <pc:spChg chg="del">
          <ac:chgData name="Έλια Αποστολοπούλου" userId="55324f8b-f5ef-49c9-8ce3-afc1f275c581" providerId="ADAL" clId="{7665DC8D-2206-4E62-A767-94188528A703}" dt="2024-08-24T07:43:15.809" v="426" actId="478"/>
          <ac:spMkLst>
            <pc:docMk/>
            <pc:sldMk cId="1966678697" sldId="632"/>
            <ac:spMk id="2" creationId="{81D78321-113F-9406-AFF4-24564B5A69E5}"/>
          </ac:spMkLst>
        </pc:spChg>
        <pc:spChg chg="add del mod">
          <ac:chgData name="Έλια Αποστολοπούλου" userId="55324f8b-f5ef-49c9-8ce3-afc1f275c581" providerId="ADAL" clId="{7665DC8D-2206-4E62-A767-94188528A703}" dt="2024-08-24T07:46:16.289" v="457" actId="478"/>
          <ac:spMkLst>
            <pc:docMk/>
            <pc:sldMk cId="1966678697" sldId="632"/>
            <ac:spMk id="3" creationId="{DA84EB7B-5766-CF37-1F26-793159AAA1FF}"/>
          </ac:spMkLst>
        </pc:spChg>
        <pc:spChg chg="del">
          <ac:chgData name="Έλια Αποστολοπούλου" userId="55324f8b-f5ef-49c9-8ce3-afc1f275c581" providerId="ADAL" clId="{7665DC8D-2206-4E62-A767-94188528A703}" dt="2024-08-24T07:43:15.809" v="426" actId="478"/>
          <ac:spMkLst>
            <pc:docMk/>
            <pc:sldMk cId="1966678697" sldId="632"/>
            <ac:spMk id="4" creationId="{AFFCE3BD-16C8-E5D2-4C24-0C2015807C49}"/>
          </ac:spMkLst>
        </pc:spChg>
        <pc:spChg chg="del">
          <ac:chgData name="Έλια Αποστολοπούλου" userId="55324f8b-f5ef-49c9-8ce3-afc1f275c581" providerId="ADAL" clId="{7665DC8D-2206-4E62-A767-94188528A703}" dt="2024-08-24T07:43:15.809" v="426" actId="478"/>
          <ac:spMkLst>
            <pc:docMk/>
            <pc:sldMk cId="1966678697" sldId="632"/>
            <ac:spMk id="5" creationId="{373F5818-84B5-794C-91B7-5D10B499FF01}"/>
          </ac:spMkLst>
        </pc:spChg>
        <pc:spChg chg="del">
          <ac:chgData name="Έλια Αποστολοπούλου" userId="55324f8b-f5ef-49c9-8ce3-afc1f275c581" providerId="ADAL" clId="{7665DC8D-2206-4E62-A767-94188528A703}" dt="2024-08-24T07:43:15.809" v="426" actId="478"/>
          <ac:spMkLst>
            <pc:docMk/>
            <pc:sldMk cId="1966678697" sldId="632"/>
            <ac:spMk id="6" creationId="{7306A527-7667-4182-922E-CE47B4CA4AB0}"/>
          </ac:spMkLst>
        </pc:spChg>
        <pc:spChg chg="mod">
          <ac:chgData name="Έλια Αποστολοπούλου" userId="55324f8b-f5ef-49c9-8ce3-afc1f275c581" providerId="ADAL" clId="{7665DC8D-2206-4E62-A767-94188528A703}" dt="2024-08-25T16:49:06.135" v="2517" actId="20577"/>
          <ac:spMkLst>
            <pc:docMk/>
            <pc:sldMk cId="1966678697" sldId="632"/>
            <ac:spMk id="7" creationId="{A83C3442-05A4-A79D-44A3-34E1ED582AE7}"/>
          </ac:spMkLst>
        </pc:spChg>
        <pc:spChg chg="mod">
          <ac:chgData name="Έλια Αποστολοπούλου" userId="55324f8b-f5ef-49c9-8ce3-afc1f275c581" providerId="ADAL" clId="{7665DC8D-2206-4E62-A767-94188528A703}" dt="2024-08-25T17:51:21.577" v="3624" actId="21"/>
          <ac:spMkLst>
            <pc:docMk/>
            <pc:sldMk cId="1966678697" sldId="632"/>
            <ac:spMk id="10" creationId="{EA75FE71-E549-121D-08C6-545D9AAC630C}"/>
          </ac:spMkLst>
        </pc:spChg>
        <pc:spChg chg="mod">
          <ac:chgData name="Έλια Αποστολοπούλου" userId="55324f8b-f5ef-49c9-8ce3-afc1f275c581" providerId="ADAL" clId="{7665DC8D-2206-4E62-A767-94188528A703}" dt="2024-08-25T16:57:36.344" v="2730" actId="1076"/>
          <ac:spMkLst>
            <pc:docMk/>
            <pc:sldMk cId="1966678697" sldId="632"/>
            <ac:spMk id="11" creationId="{58496F06-4EB9-4B90-E1CD-97EF507F1EF9}"/>
          </ac:spMkLst>
        </pc:spChg>
        <pc:spChg chg="mod">
          <ac:chgData name="Έλια Αποστολοπούλου" userId="55324f8b-f5ef-49c9-8ce3-afc1f275c581" providerId="ADAL" clId="{7665DC8D-2206-4E62-A767-94188528A703}" dt="2024-08-25T16:57:30.884" v="2729" actId="1076"/>
          <ac:spMkLst>
            <pc:docMk/>
            <pc:sldMk cId="1966678697" sldId="632"/>
            <ac:spMk id="13" creationId="{B89A1C41-BDAA-D431-5E14-D3B803FACF62}"/>
          </ac:spMkLst>
        </pc:spChg>
        <pc:spChg chg="mod">
          <ac:chgData name="Έλια Αποστολοπούλου" userId="55324f8b-f5ef-49c9-8ce3-afc1f275c581" providerId="ADAL" clId="{7665DC8D-2206-4E62-A767-94188528A703}" dt="2024-08-25T17:03:12.928" v="2820" actId="1076"/>
          <ac:spMkLst>
            <pc:docMk/>
            <pc:sldMk cId="1966678697" sldId="632"/>
            <ac:spMk id="14" creationId="{0C69032F-B44C-2679-69EB-4C425096600C}"/>
          </ac:spMkLst>
        </pc:spChg>
        <pc:extLst>
          <p:ext xmlns:p="http://schemas.openxmlformats.org/presentationml/2006/main" uri="{D6D511B9-2390-475A-947B-AFAB55BFBCF1}">
            <pc226:cmChg xmlns:pc226="http://schemas.microsoft.com/office/powerpoint/2022/06/main/command" chg="mod">
              <pc226:chgData name="Έλια Αποστολοπούλου" userId="55324f8b-f5ef-49c9-8ce3-afc1f275c581" providerId="ADAL" clId="{7665DC8D-2206-4E62-A767-94188528A703}" dt="2024-08-25T17:51:21.577" v="3624" actId="21"/>
              <pc2:cmMkLst xmlns:pc2="http://schemas.microsoft.com/office/powerpoint/2019/9/main/command">
                <pc:docMk/>
                <pc:sldMk cId="1966678697" sldId="632"/>
                <pc2:cmMk id="{714C4086-21F3-4A0A-9BA0-86BDEC00F52B}"/>
              </pc2:cmMkLst>
            </pc226:cmChg>
          </p:ext>
        </pc:extLst>
      </pc:sldChg>
      <pc:sldChg chg="addSp delSp modSp add del mod ord">
        <pc:chgData name="Έλια Αποστολοπούλου" userId="55324f8b-f5ef-49c9-8ce3-afc1f275c581" providerId="ADAL" clId="{7665DC8D-2206-4E62-A767-94188528A703}" dt="2024-08-26T07:23:13.369" v="4363" actId="47"/>
        <pc:sldMkLst>
          <pc:docMk/>
          <pc:sldMk cId="1443209433" sldId="633"/>
        </pc:sldMkLst>
        <pc:spChg chg="add mod">
          <ac:chgData name="Έλια Αποστολοπούλου" userId="55324f8b-f5ef-49c9-8ce3-afc1f275c581" providerId="ADAL" clId="{7665DC8D-2206-4E62-A767-94188528A703}" dt="2024-08-25T06:07:51.326" v="2150" actId="1076"/>
          <ac:spMkLst>
            <pc:docMk/>
            <pc:sldMk cId="1443209433" sldId="633"/>
            <ac:spMk id="5" creationId="{12D747F6-6519-3C18-30A2-4254FDC6A1EC}"/>
          </ac:spMkLst>
        </pc:spChg>
        <pc:spChg chg="mod">
          <ac:chgData name="Έλια Αποστολοπούλου" userId="55324f8b-f5ef-49c9-8ce3-afc1f275c581" providerId="ADAL" clId="{7665DC8D-2206-4E62-A767-94188528A703}" dt="2024-08-25T06:04:38.555" v="2064" actId="108"/>
          <ac:spMkLst>
            <pc:docMk/>
            <pc:sldMk cId="1443209433" sldId="633"/>
            <ac:spMk id="17" creationId="{A48572CE-F58A-25BB-EB3A-78974843B360}"/>
          </ac:spMkLst>
        </pc:spChg>
        <pc:picChg chg="del">
          <ac:chgData name="Έλια Αποστολοπούλου" userId="55324f8b-f5ef-49c9-8ce3-afc1f275c581" providerId="ADAL" clId="{7665DC8D-2206-4E62-A767-94188528A703}" dt="2024-08-24T08:11:10.446" v="644" actId="478"/>
          <ac:picMkLst>
            <pc:docMk/>
            <pc:sldMk cId="1443209433" sldId="633"/>
            <ac:picMk id="3" creationId="{00000000-0000-0000-0000-000000000000}"/>
          </ac:picMkLst>
        </pc:picChg>
        <pc:picChg chg="add mod">
          <ac:chgData name="Έλια Αποστολοπούλου" userId="55324f8b-f5ef-49c9-8ce3-afc1f275c581" providerId="ADAL" clId="{7665DC8D-2206-4E62-A767-94188528A703}" dt="2024-08-25T06:03:23.707" v="2014" actId="1076"/>
          <ac:picMkLst>
            <pc:docMk/>
            <pc:sldMk cId="1443209433" sldId="633"/>
            <ac:picMk id="3" creationId="{7399C094-8B33-6359-9E2D-5DC48B336324}"/>
          </ac:picMkLst>
        </pc:picChg>
        <pc:picChg chg="add mod modCrop">
          <ac:chgData name="Έλια Αποστολοπούλου" userId="55324f8b-f5ef-49c9-8ce3-afc1f275c581" providerId="ADAL" clId="{7665DC8D-2206-4E62-A767-94188528A703}" dt="2024-08-25T06:12:47.947" v="2274" actId="732"/>
          <ac:picMkLst>
            <pc:docMk/>
            <pc:sldMk cId="1443209433" sldId="633"/>
            <ac:picMk id="4" creationId="{E24990E6-B0B3-4CB2-FA4A-EE9092E25349}"/>
          </ac:picMkLst>
        </pc:picChg>
        <pc:picChg chg="add del mod">
          <ac:chgData name="Έλια Αποστολοπούλου" userId="55324f8b-f5ef-49c9-8ce3-afc1f275c581" providerId="ADAL" clId="{7665DC8D-2206-4E62-A767-94188528A703}" dt="2024-08-25T05:59:47.125" v="2004" actId="478"/>
          <ac:picMkLst>
            <pc:docMk/>
            <pc:sldMk cId="1443209433" sldId="633"/>
            <ac:picMk id="1026" creationId="{9F9F395D-50AA-519A-BE49-EFA8B45E52A3}"/>
          </ac:picMkLst>
        </pc:picChg>
      </pc:sldChg>
      <pc:sldChg chg="del">
        <pc:chgData name="Έλια Αποστολοπούλου" userId="55324f8b-f5ef-49c9-8ce3-afc1f275c581" providerId="ADAL" clId="{7665DC8D-2206-4E62-A767-94188528A703}" dt="2024-08-24T07:42:46.153" v="425" actId="47"/>
        <pc:sldMkLst>
          <pc:docMk/>
          <pc:sldMk cId="3095878440" sldId="633"/>
        </pc:sldMkLst>
      </pc:sldChg>
      <pc:sldChg chg="addSp delSp modSp add del mod">
        <pc:chgData name="Έλια Αποστολοπούλου" userId="55324f8b-f5ef-49c9-8ce3-afc1f275c581" providerId="ADAL" clId="{7665DC8D-2206-4E62-A767-94188528A703}" dt="2024-08-25T17:08:01.387" v="2885" actId="47"/>
        <pc:sldMkLst>
          <pc:docMk/>
          <pc:sldMk cId="2678759845" sldId="634"/>
        </pc:sldMkLst>
        <pc:spChg chg="mod">
          <ac:chgData name="Έλια Αποστολοπούλου" userId="55324f8b-f5ef-49c9-8ce3-afc1f275c581" providerId="ADAL" clId="{7665DC8D-2206-4E62-A767-94188528A703}" dt="2024-08-24T14:37:10.161" v="1139" actId="20577"/>
          <ac:spMkLst>
            <pc:docMk/>
            <pc:sldMk cId="2678759845" sldId="634"/>
            <ac:spMk id="7" creationId="{A83C3442-05A4-A79D-44A3-34E1ED582AE7}"/>
          </ac:spMkLst>
        </pc:spChg>
        <pc:spChg chg="del mod">
          <ac:chgData name="Έλια Αποστολοπούλου" userId="55324f8b-f5ef-49c9-8ce3-afc1f275c581" providerId="ADAL" clId="{7665DC8D-2206-4E62-A767-94188528A703}" dt="2024-08-24T15:05:16.867" v="1140" actId="478"/>
          <ac:spMkLst>
            <pc:docMk/>
            <pc:sldMk cId="2678759845" sldId="634"/>
            <ac:spMk id="10" creationId="{EA75FE71-E549-121D-08C6-545D9AAC630C}"/>
          </ac:spMkLst>
        </pc:spChg>
        <pc:spChg chg="del mod">
          <ac:chgData name="Έλια Αποστολοπούλου" userId="55324f8b-f5ef-49c9-8ce3-afc1f275c581" providerId="ADAL" clId="{7665DC8D-2206-4E62-A767-94188528A703}" dt="2024-08-24T15:05:20.698" v="1142" actId="478"/>
          <ac:spMkLst>
            <pc:docMk/>
            <pc:sldMk cId="2678759845" sldId="634"/>
            <ac:spMk id="11" creationId="{58496F06-4EB9-4B90-E1CD-97EF507F1EF9}"/>
          </ac:spMkLst>
        </pc:spChg>
        <pc:spChg chg="del mod">
          <ac:chgData name="Έλια Αποστολοπούλου" userId="55324f8b-f5ef-49c9-8ce3-afc1f275c581" providerId="ADAL" clId="{7665DC8D-2206-4E62-A767-94188528A703}" dt="2024-08-24T15:05:22.390" v="1143" actId="478"/>
          <ac:spMkLst>
            <pc:docMk/>
            <pc:sldMk cId="2678759845" sldId="634"/>
            <ac:spMk id="13" creationId="{B89A1C41-BDAA-D431-5E14-D3B803FACF62}"/>
          </ac:spMkLst>
        </pc:spChg>
        <pc:spChg chg="del mod">
          <ac:chgData name="Έλια Αποστολοπούλου" userId="55324f8b-f5ef-49c9-8ce3-afc1f275c581" providerId="ADAL" clId="{7665DC8D-2206-4E62-A767-94188528A703}" dt="2024-08-24T15:05:18.640" v="1141" actId="478"/>
          <ac:spMkLst>
            <pc:docMk/>
            <pc:sldMk cId="2678759845" sldId="634"/>
            <ac:spMk id="14" creationId="{0C69032F-B44C-2679-69EB-4C425096600C}"/>
          </ac:spMkLst>
        </pc:spChg>
        <pc:picChg chg="add mod">
          <ac:chgData name="Έλια Αποστολοπούλου" userId="55324f8b-f5ef-49c9-8ce3-afc1f275c581" providerId="ADAL" clId="{7665DC8D-2206-4E62-A767-94188528A703}" dt="2024-08-24T15:06:18.498" v="1146" actId="1076"/>
          <ac:picMkLst>
            <pc:docMk/>
            <pc:sldMk cId="2678759845" sldId="634"/>
            <ac:picMk id="2" creationId="{9575C8FB-F5A4-3D51-70D0-AEEA8DB30F12}"/>
          </ac:picMkLst>
        </pc:picChg>
      </pc:sldChg>
      <pc:sldChg chg="add del ord">
        <pc:chgData name="Έλια Αποστολοπούλου" userId="55324f8b-f5ef-49c9-8ce3-afc1f275c581" providerId="ADAL" clId="{7665DC8D-2206-4E62-A767-94188528A703}" dt="2024-08-24T15:38:31.935" v="1498" actId="47"/>
        <pc:sldMkLst>
          <pc:docMk/>
          <pc:sldMk cId="1355697844" sldId="635"/>
        </pc:sldMkLst>
      </pc:sldChg>
      <pc:sldChg chg="add">
        <pc:chgData name="Έλια Αποστολοπούλου" userId="55324f8b-f5ef-49c9-8ce3-afc1f275c581" providerId="ADAL" clId="{7665DC8D-2206-4E62-A767-94188528A703}" dt="2024-08-24T10:33:19.909" v="1131"/>
        <pc:sldMkLst>
          <pc:docMk/>
          <pc:sldMk cId="3245886675" sldId="636"/>
        </pc:sldMkLst>
      </pc:sldChg>
      <pc:sldChg chg="delSp add del mod">
        <pc:chgData name="Έλια Αποστολοπούλου" userId="55324f8b-f5ef-49c9-8ce3-afc1f275c581" providerId="ADAL" clId="{7665DC8D-2206-4E62-A767-94188528A703}" dt="2024-08-24T15:20:23.703" v="1430" actId="47"/>
        <pc:sldMkLst>
          <pc:docMk/>
          <pc:sldMk cId="735523280" sldId="637"/>
        </pc:sldMkLst>
        <pc:picChg chg="del">
          <ac:chgData name="Έλια Αποστολοπούλου" userId="55324f8b-f5ef-49c9-8ce3-afc1f275c581" providerId="ADAL" clId="{7665DC8D-2206-4E62-A767-94188528A703}" dt="2024-08-24T14:37:04.839" v="1136" actId="478"/>
          <ac:picMkLst>
            <pc:docMk/>
            <pc:sldMk cId="735523280" sldId="637"/>
            <ac:picMk id="2" creationId="{9575C8FB-F5A4-3D51-70D0-AEEA8DB30F12}"/>
          </ac:picMkLst>
        </pc:picChg>
      </pc:sldChg>
      <pc:sldChg chg="addSp delSp modSp add mod ord">
        <pc:chgData name="Έλια Αποστολοπούλου" userId="55324f8b-f5ef-49c9-8ce3-afc1f275c581" providerId="ADAL" clId="{7665DC8D-2206-4E62-A767-94188528A703}" dt="2024-08-26T07:20:48.170" v="4362" actId="20577"/>
        <pc:sldMkLst>
          <pc:docMk/>
          <pc:sldMk cId="2818276933" sldId="637"/>
        </pc:sldMkLst>
        <pc:spChg chg="add del mod">
          <ac:chgData name="Έλια Αποστολοπούλου" userId="55324f8b-f5ef-49c9-8ce3-afc1f275c581" providerId="ADAL" clId="{7665DC8D-2206-4E62-A767-94188528A703}" dt="2024-08-25T06:09:47.784" v="2163" actId="478"/>
          <ac:spMkLst>
            <pc:docMk/>
            <pc:sldMk cId="2818276933" sldId="637"/>
            <ac:spMk id="5" creationId="{1DF56379-E879-D35D-1183-BC30C716DDF8}"/>
          </ac:spMkLst>
        </pc:spChg>
        <pc:spChg chg="mod">
          <ac:chgData name="Έλια Αποστολοπούλου" userId="55324f8b-f5ef-49c9-8ce3-afc1f275c581" providerId="ADAL" clId="{7665DC8D-2206-4E62-A767-94188528A703}" dt="2024-08-26T07:20:48.170" v="4362" actId="20577"/>
          <ac:spMkLst>
            <pc:docMk/>
            <pc:sldMk cId="2818276933" sldId="637"/>
            <ac:spMk id="17" creationId="{A48572CE-F58A-25BB-EB3A-78974843B360}"/>
          </ac:spMkLst>
        </pc:spChg>
        <pc:picChg chg="add del mod">
          <ac:chgData name="Έλια Αποστολοπούλου" userId="55324f8b-f5ef-49c9-8ce3-afc1f275c581" providerId="ADAL" clId="{7665DC8D-2206-4E62-A767-94188528A703}" dt="2024-08-25T06:09:45.496" v="2161" actId="478"/>
          <ac:picMkLst>
            <pc:docMk/>
            <pc:sldMk cId="2818276933" sldId="637"/>
            <ac:picMk id="2" creationId="{6CAAF2E4-956A-2457-9111-C0BDED66636C}"/>
          </ac:picMkLst>
        </pc:picChg>
        <pc:picChg chg="mod">
          <ac:chgData name="Έλια Αποστολοπούλου" userId="55324f8b-f5ef-49c9-8ce3-afc1f275c581" providerId="ADAL" clId="{7665DC8D-2206-4E62-A767-94188528A703}" dt="2024-08-25T06:10:00.128" v="2166" actId="1076"/>
          <ac:picMkLst>
            <pc:docMk/>
            <pc:sldMk cId="2818276933" sldId="637"/>
            <ac:picMk id="3" creationId="{7399C094-8B33-6359-9E2D-5DC48B336324}"/>
          </ac:picMkLst>
        </pc:picChg>
        <pc:picChg chg="del">
          <ac:chgData name="Έλια Αποστολοπούλου" userId="55324f8b-f5ef-49c9-8ce3-afc1f275c581" providerId="ADAL" clId="{7665DC8D-2206-4E62-A767-94188528A703}" dt="2024-08-25T06:05:21.109" v="2066" actId="478"/>
          <ac:picMkLst>
            <pc:docMk/>
            <pc:sldMk cId="2818276933" sldId="637"/>
            <ac:picMk id="4" creationId="{E24990E6-B0B3-4CB2-FA4A-EE9092E25349}"/>
          </ac:picMkLst>
        </pc:picChg>
        <pc:picChg chg="add del mod">
          <ac:chgData name="Έλια Αποστολοπούλου" userId="55324f8b-f5ef-49c9-8ce3-afc1f275c581" providerId="ADAL" clId="{7665DC8D-2206-4E62-A767-94188528A703}" dt="2024-08-25T06:09:46.377" v="2162" actId="478"/>
          <ac:picMkLst>
            <pc:docMk/>
            <pc:sldMk cId="2818276933" sldId="637"/>
            <ac:picMk id="7" creationId="{CAF6E7AE-30BC-89BB-5451-FF3D044792DB}"/>
          </ac:picMkLst>
        </pc:picChg>
      </pc:sldChg>
      <pc:sldChg chg="delSp modSp add del mod">
        <pc:chgData name="Έλια Αποστολοπούλου" userId="55324f8b-f5ef-49c9-8ce3-afc1f275c581" providerId="ADAL" clId="{7665DC8D-2206-4E62-A767-94188528A703}" dt="2024-08-24T15:51:13.656" v="1838" actId="47"/>
        <pc:sldMkLst>
          <pc:docMk/>
          <pc:sldMk cId="3326317520" sldId="637"/>
        </pc:sldMkLst>
        <pc:spChg chg="mod">
          <ac:chgData name="Έλια Αποστολοπούλου" userId="55324f8b-f5ef-49c9-8ce3-afc1f275c581" providerId="ADAL" clId="{7665DC8D-2206-4E62-A767-94188528A703}" dt="2024-08-24T15:41:40.525" v="1535" actId="21"/>
          <ac:spMkLst>
            <pc:docMk/>
            <pc:sldMk cId="3326317520" sldId="637"/>
            <ac:spMk id="2" creationId="{A50E63D8-BAAB-14E6-402F-A1D7962D9EB5}"/>
          </ac:spMkLst>
        </pc:spChg>
        <pc:spChg chg="del">
          <ac:chgData name="Έλια Αποστολοπούλου" userId="55324f8b-f5ef-49c9-8ce3-afc1f275c581" providerId="ADAL" clId="{7665DC8D-2206-4E62-A767-94188528A703}" dt="2024-08-24T15:40:45.086" v="1526" actId="478"/>
          <ac:spMkLst>
            <pc:docMk/>
            <pc:sldMk cId="3326317520" sldId="637"/>
            <ac:spMk id="3" creationId="{00000000-0000-0000-0000-000000000000}"/>
          </ac:spMkLst>
        </pc:spChg>
        <pc:spChg chg="mod">
          <ac:chgData name="Έλια Αποστολοπούλου" userId="55324f8b-f5ef-49c9-8ce3-afc1f275c581" providerId="ADAL" clId="{7665DC8D-2206-4E62-A767-94188528A703}" dt="2024-08-24T15:50:11.920" v="1825" actId="21"/>
          <ac:spMkLst>
            <pc:docMk/>
            <pc:sldMk cId="3326317520" sldId="637"/>
            <ac:spMk id="4" creationId="{1EE0FE27-4655-80B5-ADF9-9825A191EA96}"/>
          </ac:spMkLst>
        </pc:spChg>
        <pc:spChg chg="mod">
          <ac:chgData name="Έλια Αποστολοπούλου" userId="55324f8b-f5ef-49c9-8ce3-afc1f275c581" providerId="ADAL" clId="{7665DC8D-2206-4E62-A767-94188528A703}" dt="2024-08-24T15:47:27.651" v="1771" actId="6549"/>
          <ac:spMkLst>
            <pc:docMk/>
            <pc:sldMk cId="3326317520" sldId="637"/>
            <ac:spMk id="6" creationId="{00000000-0000-0000-0000-000000000000}"/>
          </ac:spMkLst>
        </pc:spChg>
        <pc:spChg chg="mod">
          <ac:chgData name="Έλια Αποστολοπούλου" userId="55324f8b-f5ef-49c9-8ce3-afc1f275c581" providerId="ADAL" clId="{7665DC8D-2206-4E62-A767-94188528A703}" dt="2024-08-24T15:48:11.051" v="1781" actId="21"/>
          <ac:spMkLst>
            <pc:docMk/>
            <pc:sldMk cId="3326317520" sldId="637"/>
            <ac:spMk id="7" creationId="{00000000-0000-0000-0000-000000000000}"/>
          </ac:spMkLst>
        </pc:spChg>
        <pc:spChg chg="del mod">
          <ac:chgData name="Έλια Αποστολοπούλου" userId="55324f8b-f5ef-49c9-8ce3-afc1f275c581" providerId="ADAL" clId="{7665DC8D-2206-4E62-A767-94188528A703}" dt="2024-08-24T15:41:31.614" v="1533" actId="478"/>
          <ac:spMkLst>
            <pc:docMk/>
            <pc:sldMk cId="3326317520" sldId="637"/>
            <ac:spMk id="8" creationId="{00000000-0000-0000-0000-000000000000}"/>
          </ac:spMkLst>
        </pc:spChg>
        <pc:spChg chg="mod">
          <ac:chgData name="Έλια Αποστολοπούλου" userId="55324f8b-f5ef-49c9-8ce3-afc1f275c581" providerId="ADAL" clId="{7665DC8D-2206-4E62-A767-94188528A703}" dt="2024-08-24T15:42:37.560" v="1538" actId="21"/>
          <ac:spMkLst>
            <pc:docMk/>
            <pc:sldMk cId="3326317520" sldId="637"/>
            <ac:spMk id="9" creationId="{00000000-0000-0000-0000-000000000000}"/>
          </ac:spMkLst>
        </pc:spChg>
        <pc:spChg chg="mod">
          <ac:chgData name="Έλια Αποστολοπούλου" userId="55324f8b-f5ef-49c9-8ce3-afc1f275c581" providerId="ADAL" clId="{7665DC8D-2206-4E62-A767-94188528A703}" dt="2024-08-24T15:47:29.251" v="1772" actId="6549"/>
          <ac:spMkLst>
            <pc:docMk/>
            <pc:sldMk cId="3326317520" sldId="637"/>
            <ac:spMk id="10" creationId="{00000000-0000-0000-0000-000000000000}"/>
          </ac:spMkLst>
        </pc:spChg>
        <pc:spChg chg="mod">
          <ac:chgData name="Έλια Αποστολοπούλου" userId="55324f8b-f5ef-49c9-8ce3-afc1f275c581" providerId="ADAL" clId="{7665DC8D-2206-4E62-A767-94188528A703}" dt="2024-08-24T15:47:33.483" v="1773" actId="6549"/>
          <ac:spMkLst>
            <pc:docMk/>
            <pc:sldMk cId="3326317520" sldId="637"/>
            <ac:spMk id="11" creationId="{00000000-0000-0000-0000-000000000000}"/>
          </ac:spMkLst>
        </pc:spChg>
        <pc:spChg chg="mod">
          <ac:chgData name="Έλια Αποστολοπούλου" userId="55324f8b-f5ef-49c9-8ce3-afc1f275c581" providerId="ADAL" clId="{7665DC8D-2206-4E62-A767-94188528A703}" dt="2024-08-24T15:44:04.164" v="1560" actId="21"/>
          <ac:spMkLst>
            <pc:docMk/>
            <pc:sldMk cId="3326317520" sldId="637"/>
            <ac:spMk id="12" creationId="{00000000-0000-0000-0000-000000000000}"/>
          </ac:spMkLst>
        </pc:spChg>
        <pc:spChg chg="mod">
          <ac:chgData name="Έλια Αποστολοπούλου" userId="55324f8b-f5ef-49c9-8ce3-afc1f275c581" providerId="ADAL" clId="{7665DC8D-2206-4E62-A767-94188528A703}" dt="2024-08-24T15:43:34.915" v="1555" actId="21"/>
          <ac:spMkLst>
            <pc:docMk/>
            <pc:sldMk cId="3326317520" sldId="637"/>
            <ac:spMk id="13" creationId="{00000000-0000-0000-0000-000000000000}"/>
          </ac:spMkLst>
        </pc:spChg>
        <pc:spChg chg="mod">
          <ac:chgData name="Έλια Αποστολοπούλου" userId="55324f8b-f5ef-49c9-8ce3-afc1f275c581" providerId="ADAL" clId="{7665DC8D-2206-4E62-A767-94188528A703}" dt="2024-08-24T15:48:40.771" v="1790" actId="21"/>
          <ac:spMkLst>
            <pc:docMk/>
            <pc:sldMk cId="3326317520" sldId="637"/>
            <ac:spMk id="14" creationId="{00000000-0000-0000-0000-000000000000}"/>
          </ac:spMkLst>
        </pc:spChg>
        <pc:spChg chg="mod">
          <ac:chgData name="Έλια Αποστολοπούλου" userId="55324f8b-f5ef-49c9-8ce3-afc1f275c581" providerId="ADAL" clId="{7665DC8D-2206-4E62-A767-94188528A703}" dt="2024-08-24T15:47:37.619" v="1774" actId="21"/>
          <ac:spMkLst>
            <pc:docMk/>
            <pc:sldMk cId="3326317520" sldId="637"/>
            <ac:spMk id="15" creationId="{00000000-0000-0000-0000-000000000000}"/>
          </ac:spMkLst>
        </pc:spChg>
        <pc:spChg chg="mod">
          <ac:chgData name="Έλια Αποστολοπούλου" userId="55324f8b-f5ef-49c9-8ce3-afc1f275c581" providerId="ADAL" clId="{7665DC8D-2206-4E62-A767-94188528A703}" dt="2024-08-24T15:49:54.597" v="1819" actId="21"/>
          <ac:spMkLst>
            <pc:docMk/>
            <pc:sldMk cId="3326317520" sldId="637"/>
            <ac:spMk id="16" creationId="{1DFD4028-2DCF-AC43-FD68-B4EB13200DA7}"/>
          </ac:spMkLst>
        </pc:spChg>
      </pc:sldChg>
      <pc:sldChg chg="addSp delSp modSp add del mod">
        <pc:chgData name="Έλια Αποστολοπούλου" userId="55324f8b-f5ef-49c9-8ce3-afc1f275c581" providerId="ADAL" clId="{7665DC8D-2206-4E62-A767-94188528A703}" dt="2024-08-26T07:24:09.279" v="4364" actId="47"/>
        <pc:sldMkLst>
          <pc:docMk/>
          <pc:sldMk cId="3119099264" sldId="638"/>
        </pc:sldMkLst>
        <pc:spChg chg="add mod">
          <ac:chgData name="Έλια Αποστολοπούλου" userId="55324f8b-f5ef-49c9-8ce3-afc1f275c581" providerId="ADAL" clId="{7665DC8D-2206-4E62-A767-94188528A703}" dt="2024-08-25T06:11:36.705" v="2221" actId="1036"/>
          <ac:spMkLst>
            <pc:docMk/>
            <pc:sldMk cId="3119099264" sldId="638"/>
            <ac:spMk id="4" creationId="{B57FC40C-5F0B-4867-10CB-E745E8BB5E5E}"/>
          </ac:spMkLst>
        </pc:spChg>
        <pc:spChg chg="mod">
          <ac:chgData name="Έλια Αποστολοπούλου" userId="55324f8b-f5ef-49c9-8ce3-afc1f275c581" providerId="ADAL" clId="{7665DC8D-2206-4E62-A767-94188528A703}" dt="2024-08-25T06:12:02.999" v="2225" actId="1076"/>
          <ac:spMkLst>
            <pc:docMk/>
            <pc:sldMk cId="3119099264" sldId="638"/>
            <ac:spMk id="5" creationId="{1DF56379-E879-D35D-1183-BC30C716DDF8}"/>
          </ac:spMkLst>
        </pc:spChg>
        <pc:spChg chg="mod">
          <ac:chgData name="Έλια Αποστολοπούλου" userId="55324f8b-f5ef-49c9-8ce3-afc1f275c581" providerId="ADAL" clId="{7665DC8D-2206-4E62-A767-94188528A703}" dt="2024-08-25T06:12:23.226" v="2273" actId="20577"/>
          <ac:spMkLst>
            <pc:docMk/>
            <pc:sldMk cId="3119099264" sldId="638"/>
            <ac:spMk id="17" creationId="{A48572CE-F58A-25BB-EB3A-78974843B360}"/>
          </ac:spMkLst>
        </pc:spChg>
        <pc:picChg chg="mod">
          <ac:chgData name="Έλια Αποστολοπούλου" userId="55324f8b-f5ef-49c9-8ce3-afc1f275c581" providerId="ADAL" clId="{7665DC8D-2206-4E62-A767-94188528A703}" dt="2024-08-25T06:11:36.705" v="2221" actId="1036"/>
          <ac:picMkLst>
            <pc:docMk/>
            <pc:sldMk cId="3119099264" sldId="638"/>
            <ac:picMk id="2" creationId="{6CAAF2E4-956A-2457-9111-C0BDED66636C}"/>
          </ac:picMkLst>
        </pc:picChg>
        <pc:picChg chg="del">
          <ac:chgData name="Έλια Αποστολοπούλου" userId="55324f8b-f5ef-49c9-8ce3-afc1f275c581" providerId="ADAL" clId="{7665DC8D-2206-4E62-A767-94188528A703}" dt="2024-08-25T06:10:04.700" v="2167" actId="478"/>
          <ac:picMkLst>
            <pc:docMk/>
            <pc:sldMk cId="3119099264" sldId="638"/>
            <ac:picMk id="3" creationId="{7399C094-8B33-6359-9E2D-5DC48B336324}"/>
          </ac:picMkLst>
        </pc:picChg>
        <pc:picChg chg="mod modCrop">
          <ac:chgData name="Έλια Αποστολοπούλου" userId="55324f8b-f5ef-49c9-8ce3-afc1f275c581" providerId="ADAL" clId="{7665DC8D-2206-4E62-A767-94188528A703}" dt="2024-08-25T06:11:42.487" v="2222" actId="14100"/>
          <ac:picMkLst>
            <pc:docMk/>
            <pc:sldMk cId="3119099264" sldId="638"/>
            <ac:picMk id="7" creationId="{CAF6E7AE-30BC-89BB-5451-FF3D044792DB}"/>
          </ac:picMkLst>
        </pc:picChg>
      </pc:sldChg>
      <pc:sldChg chg="add del">
        <pc:chgData name="Έλια Αποστολοπούλου" userId="55324f8b-f5ef-49c9-8ce3-afc1f275c581" providerId="ADAL" clId="{7665DC8D-2206-4E62-A767-94188528A703}" dt="2024-08-25T17:48:05.205" v="3585" actId="47"/>
        <pc:sldMkLst>
          <pc:docMk/>
          <pc:sldMk cId="1786735030" sldId="639"/>
        </pc:sldMkLst>
      </pc:sldChg>
      <pc:sldChg chg="del ord">
        <pc:chgData name="Έλια Αποστολοπούλου" userId="55324f8b-f5ef-49c9-8ce3-afc1f275c581" providerId="ADAL" clId="{7665DC8D-2206-4E62-A767-94188528A703}" dt="2024-08-26T17:52:14.139" v="4380" actId="47"/>
        <pc:sldMkLst>
          <pc:docMk/>
          <pc:sldMk cId="1648475299" sldId="651"/>
        </pc:sldMkLst>
      </pc:sldChg>
      <pc:sldChg chg="del">
        <pc:chgData name="Έλια Αποστολοπούλου" userId="55324f8b-f5ef-49c9-8ce3-afc1f275c581" providerId="ADAL" clId="{7665DC8D-2206-4E62-A767-94188528A703}" dt="2024-08-26T17:52:14.993" v="4381" actId="47"/>
        <pc:sldMkLst>
          <pc:docMk/>
          <pc:sldMk cId="4002997258" sldId="652"/>
        </pc:sldMkLst>
      </pc:sldChg>
      <pc:sldChg chg="del">
        <pc:chgData name="Έλια Αποστολοπούλου" userId="55324f8b-f5ef-49c9-8ce3-afc1f275c581" providerId="ADAL" clId="{7665DC8D-2206-4E62-A767-94188528A703}" dt="2024-08-26T17:52:15.200" v="4382" actId="47"/>
        <pc:sldMkLst>
          <pc:docMk/>
          <pc:sldMk cId="4281295531" sldId="653"/>
        </pc:sldMkLst>
      </pc:sldChg>
      <pc:sldChg chg="del">
        <pc:chgData name="Έλια Αποστολοπούλου" userId="55324f8b-f5ef-49c9-8ce3-afc1f275c581" providerId="ADAL" clId="{7665DC8D-2206-4E62-A767-94188528A703}" dt="2024-08-26T17:52:15.279" v="4383" actId="47"/>
        <pc:sldMkLst>
          <pc:docMk/>
          <pc:sldMk cId="1900029757" sldId="654"/>
        </pc:sldMkLst>
      </pc:sldChg>
      <pc:sldChg chg="del">
        <pc:chgData name="Έλια Αποστολοπούλου" userId="55324f8b-f5ef-49c9-8ce3-afc1f275c581" providerId="ADAL" clId="{7665DC8D-2206-4E62-A767-94188528A703}" dt="2024-08-26T17:52:15.435" v="4384" actId="47"/>
        <pc:sldMkLst>
          <pc:docMk/>
          <pc:sldMk cId="2852489338" sldId="655"/>
        </pc:sldMkLst>
      </pc:sldChg>
      <pc:sldChg chg="del">
        <pc:chgData name="Έλια Αποστολοπούλου" userId="55324f8b-f5ef-49c9-8ce3-afc1f275c581" providerId="ADAL" clId="{7665DC8D-2206-4E62-A767-94188528A703}" dt="2024-08-26T17:52:16.252" v="4385" actId="47"/>
        <pc:sldMkLst>
          <pc:docMk/>
          <pc:sldMk cId="2485289790" sldId="656"/>
        </pc:sldMkLst>
      </pc:sldChg>
      <pc:sldChg chg="del">
        <pc:chgData name="Έλια Αποστολοπούλου" userId="55324f8b-f5ef-49c9-8ce3-afc1f275c581" providerId="ADAL" clId="{7665DC8D-2206-4E62-A767-94188528A703}" dt="2024-08-26T17:52:17.329" v="4386" actId="47"/>
        <pc:sldMkLst>
          <pc:docMk/>
          <pc:sldMk cId="2130259744" sldId="657"/>
        </pc:sldMkLst>
      </pc:sldChg>
      <pc:sldChg chg="del">
        <pc:chgData name="Έλια Αποστολοπούλου" userId="55324f8b-f5ef-49c9-8ce3-afc1f275c581" providerId="ADAL" clId="{7665DC8D-2206-4E62-A767-94188528A703}" dt="2024-08-26T17:52:17.548" v="4387" actId="47"/>
        <pc:sldMkLst>
          <pc:docMk/>
          <pc:sldMk cId="484208637" sldId="658"/>
        </pc:sldMkLst>
      </pc:sldChg>
      <pc:sldChg chg="del">
        <pc:chgData name="Έλια Αποστολοπούλου" userId="55324f8b-f5ef-49c9-8ce3-afc1f275c581" providerId="ADAL" clId="{7665DC8D-2206-4E62-A767-94188528A703}" dt="2024-08-26T17:52:18.124" v="4388" actId="47"/>
        <pc:sldMkLst>
          <pc:docMk/>
          <pc:sldMk cId="1588571456" sldId="659"/>
        </pc:sldMkLst>
      </pc:sldChg>
      <pc:sldChg chg="del">
        <pc:chgData name="Έλια Αποστολοπούλου" userId="55324f8b-f5ef-49c9-8ce3-afc1f275c581" providerId="ADAL" clId="{7665DC8D-2206-4E62-A767-94188528A703}" dt="2024-08-26T17:52:18.602" v="4389" actId="47"/>
        <pc:sldMkLst>
          <pc:docMk/>
          <pc:sldMk cId="471148613" sldId="660"/>
        </pc:sldMkLst>
      </pc:sldChg>
      <pc:sldChg chg="del">
        <pc:chgData name="Έλια Αποστολοπούλου" userId="55324f8b-f5ef-49c9-8ce3-afc1f275c581" providerId="ADAL" clId="{7665DC8D-2206-4E62-A767-94188528A703}" dt="2024-08-26T17:52:19.390" v="4390" actId="47"/>
        <pc:sldMkLst>
          <pc:docMk/>
          <pc:sldMk cId="2453506980" sldId="661"/>
        </pc:sldMkLst>
      </pc:sldChg>
      <pc:sldChg chg="del">
        <pc:chgData name="Έλια Αποστολοπούλου" userId="55324f8b-f5ef-49c9-8ce3-afc1f275c581" providerId="ADAL" clId="{7665DC8D-2206-4E62-A767-94188528A703}" dt="2024-08-26T17:52:20.353" v="4391" actId="47"/>
        <pc:sldMkLst>
          <pc:docMk/>
          <pc:sldMk cId="4176790501" sldId="662"/>
        </pc:sldMkLst>
      </pc:sldChg>
      <pc:sldChg chg="del">
        <pc:chgData name="Έλια Αποστολοπούλου" userId="55324f8b-f5ef-49c9-8ce3-afc1f275c581" providerId="ADAL" clId="{7665DC8D-2206-4E62-A767-94188528A703}" dt="2024-08-26T17:52:21.105" v="4392" actId="47"/>
        <pc:sldMkLst>
          <pc:docMk/>
          <pc:sldMk cId="3743264689" sldId="663"/>
        </pc:sldMkLst>
      </pc:sldChg>
      <pc:sldChg chg="add">
        <pc:chgData name="Έλια Αποστολοπούλου" userId="55324f8b-f5ef-49c9-8ce3-afc1f275c581" providerId="ADAL" clId="{7665DC8D-2206-4E62-A767-94188528A703}" dt="2024-08-26T17:52:28.935" v="4393"/>
        <pc:sldMkLst>
          <pc:docMk/>
          <pc:sldMk cId="0" sldId="674"/>
        </pc:sldMkLst>
      </pc:sldChg>
      <pc:sldChg chg="add">
        <pc:chgData name="Έλια Αποστολοπούλου" userId="55324f8b-f5ef-49c9-8ce3-afc1f275c581" providerId="ADAL" clId="{7665DC8D-2206-4E62-A767-94188528A703}" dt="2024-08-26T17:52:28.935" v="4393"/>
        <pc:sldMkLst>
          <pc:docMk/>
          <pc:sldMk cId="0" sldId="675"/>
        </pc:sldMkLst>
      </pc:sldChg>
      <pc:sldChg chg="add">
        <pc:chgData name="Έλια Αποστολοπούλου" userId="55324f8b-f5ef-49c9-8ce3-afc1f275c581" providerId="ADAL" clId="{7665DC8D-2206-4E62-A767-94188528A703}" dt="2024-08-26T17:52:28.935" v="4393"/>
        <pc:sldMkLst>
          <pc:docMk/>
          <pc:sldMk cId="0" sldId="676"/>
        </pc:sldMkLst>
      </pc:sldChg>
      <pc:sldMasterChg chg="delSldLayout">
        <pc:chgData name="Έλια Αποστολοπούλου" userId="55324f8b-f5ef-49c9-8ce3-afc1f275c581" providerId="ADAL" clId="{7665DC8D-2206-4E62-A767-94188528A703}" dt="2024-08-25T17:57:21.121" v="3716" actId="47"/>
        <pc:sldMasterMkLst>
          <pc:docMk/>
          <pc:sldMasterMk cId="0" sldId="2147483648"/>
        </pc:sldMasterMkLst>
        <pc:sldLayoutChg chg="del">
          <pc:chgData name="Έλια Αποστολοπούλου" userId="55324f8b-f5ef-49c9-8ce3-afc1f275c581" providerId="ADAL" clId="{7665DC8D-2206-4E62-A767-94188528A703}" dt="2024-08-25T16:39:14.189" v="2456" actId="47"/>
          <pc:sldLayoutMkLst>
            <pc:docMk/>
            <pc:sldMasterMk cId="0" sldId="2147483648"/>
            <pc:sldLayoutMk cId="0" sldId="2147483662"/>
          </pc:sldLayoutMkLst>
        </pc:sldLayoutChg>
        <pc:sldLayoutChg chg="del">
          <pc:chgData name="Έλια Αποστολοπούλου" userId="55324f8b-f5ef-49c9-8ce3-afc1f275c581" providerId="ADAL" clId="{7665DC8D-2206-4E62-A767-94188528A703}" dt="2024-08-25T17:57:21.121" v="3716" actId="47"/>
          <pc:sldLayoutMkLst>
            <pc:docMk/>
            <pc:sldMasterMk cId="0" sldId="2147483648"/>
            <pc:sldLayoutMk cId="3154183826" sldId="2147483688"/>
          </pc:sldLayoutMkLst>
        </pc:sldLayoutChg>
      </pc:sldMasterChg>
      <pc:sldMasterChg chg="delSldLayout">
        <pc:chgData name="Έλια Αποστολοπούλου" userId="55324f8b-f5ef-49c9-8ce3-afc1f275c581" providerId="ADAL" clId="{7665DC8D-2206-4E62-A767-94188528A703}" dt="2024-08-24T15:38:31.935" v="1498" actId="47"/>
        <pc:sldMasterMkLst>
          <pc:docMk/>
          <pc:sldMasterMk cId="1170901033" sldId="2147483663"/>
        </pc:sldMasterMkLst>
        <pc:sldLayoutChg chg="del">
          <pc:chgData name="Έλια Αποστολοπούλου" userId="55324f8b-f5ef-49c9-8ce3-afc1f275c581" providerId="ADAL" clId="{7665DC8D-2206-4E62-A767-94188528A703}" dt="2024-08-24T15:38:31.935" v="1498" actId="47"/>
          <pc:sldLayoutMkLst>
            <pc:docMk/>
            <pc:sldMasterMk cId="1170901033" sldId="2147483663"/>
            <pc:sldLayoutMk cId="2778669140" sldId="2147483689"/>
          </pc:sldLayoutMkLst>
        </pc:sldLayoutChg>
      </pc:sldMasterChg>
      <pc:sldMasterChg chg="delSldLayout">
        <pc:chgData name="Έλια Αποστολοπούλου" userId="55324f8b-f5ef-49c9-8ce3-afc1f275c581" providerId="ADAL" clId="{7665DC8D-2206-4E62-A767-94188528A703}" dt="2024-08-24T15:30:39.737" v="1497" actId="47"/>
        <pc:sldMasterMkLst>
          <pc:docMk/>
          <pc:sldMasterMk cId="3589905513" sldId="2147483676"/>
        </pc:sldMasterMkLst>
        <pc:sldLayoutChg chg="del">
          <pc:chgData name="Έλια Αποστολοπούλου" userId="55324f8b-f5ef-49c9-8ce3-afc1f275c581" providerId="ADAL" clId="{7665DC8D-2206-4E62-A767-94188528A703}" dt="2024-08-24T15:30:39.737" v="1497" actId="47"/>
          <pc:sldLayoutMkLst>
            <pc:docMk/>
            <pc:sldMasterMk cId="3589905513" sldId="2147483676"/>
            <pc:sldLayoutMk cId="314285752" sldId="2147483684"/>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https://iobe2020-my.sharepoint.com/personal/dimakopoulou_iobe_gr/Documents/Desktop/onedrive/&#928;&#949;&#961;&#953;&#966;&#941;&#961;&#949;&#953;&#949;&#962;/dat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100" b="1" i="0" u="none" strike="noStrike" kern="1200" spc="0" baseline="0">
                <a:solidFill>
                  <a:sysClr val="windowText" lastClr="000000"/>
                </a:solidFill>
                <a:latin typeface="+mn-lt"/>
                <a:ea typeface="+mn-ea"/>
                <a:cs typeface="+mn-cs"/>
              </a:defRPr>
            </a:pPr>
            <a:r>
              <a:rPr lang="el-GR" sz="1800" dirty="0"/>
              <a:t>Δείκτης</a:t>
            </a:r>
            <a:r>
              <a:rPr lang="el-GR" sz="1800" baseline="0" dirty="0"/>
              <a:t> </a:t>
            </a:r>
            <a:r>
              <a:rPr lang="el-GR" sz="1800" dirty="0"/>
              <a:t>Περιφερειακής Ανταγωνιστικότητας</a:t>
            </a:r>
            <a:r>
              <a:rPr lang="el-GR" sz="1800" baseline="0" dirty="0"/>
              <a:t> 2022</a:t>
            </a:r>
            <a:endParaRPr lang="en-US" sz="1800" dirty="0"/>
          </a:p>
        </c:rich>
      </c:tx>
      <c:overlay val="0"/>
      <c:spPr>
        <a:noFill/>
        <a:ln>
          <a:noFill/>
        </a:ln>
        <a:effectLst/>
      </c:spPr>
    </c:title>
    <c:autoTitleDeleted val="0"/>
    <c:plotArea>
      <c:layout/>
      <c:barChart>
        <c:barDir val="bar"/>
        <c:grouping val="clustered"/>
        <c:varyColors val="0"/>
        <c:ser>
          <c:idx val="0"/>
          <c:order val="0"/>
          <c:tx>
            <c:strRef>
              <c:f>RCI!$Y$1</c:f>
              <c:strCache>
                <c:ptCount val="1"/>
                <c:pt idx="0">
                  <c:v>RCI</c:v>
                </c:pt>
              </c:strCache>
            </c:strRef>
          </c:tx>
          <c:spPr>
            <a:solidFill>
              <a:schemeClr val="accent1"/>
            </a:solidFill>
            <a:ln>
              <a:noFill/>
            </a:ln>
            <a:effectLst/>
          </c:spPr>
          <c:invertIfNegative val="0"/>
          <c:dPt>
            <c:idx val="12"/>
            <c:invertIfNegative val="0"/>
            <c:bubble3D val="0"/>
            <c:spPr>
              <a:solidFill>
                <a:schemeClr val="accent2">
                  <a:lumMod val="20000"/>
                  <a:lumOff val="80000"/>
                </a:schemeClr>
              </a:solidFill>
              <a:ln>
                <a:solidFill>
                  <a:schemeClr val="accent2">
                    <a:lumMod val="40000"/>
                    <a:lumOff val="60000"/>
                  </a:schemeClr>
                </a:solidFill>
              </a:ln>
              <a:effectLst/>
            </c:spPr>
            <c:extLst>
              <c:ext xmlns:c16="http://schemas.microsoft.com/office/drawing/2014/chart" uri="{C3380CC4-5D6E-409C-BE32-E72D297353CC}">
                <c16:uniqueId val="{00000001-E7CC-4754-B0F0-B834AE2421F4}"/>
              </c:ext>
            </c:extLst>
          </c:dPt>
          <c:dPt>
            <c:idx val="14"/>
            <c:invertIfNegative val="0"/>
            <c:bubble3D val="0"/>
            <c:spPr>
              <a:solidFill>
                <a:schemeClr val="accent4">
                  <a:lumMod val="40000"/>
                  <a:lumOff val="60000"/>
                </a:schemeClr>
              </a:solidFill>
              <a:ln>
                <a:solidFill>
                  <a:schemeClr val="accent4">
                    <a:lumMod val="40000"/>
                    <a:lumOff val="60000"/>
                  </a:schemeClr>
                </a:solidFill>
              </a:ln>
              <a:effectLst/>
            </c:spPr>
            <c:extLst>
              <c:ext xmlns:c16="http://schemas.microsoft.com/office/drawing/2014/chart" uri="{C3380CC4-5D6E-409C-BE32-E72D297353CC}">
                <c16:uniqueId val="{00000003-E7CC-4754-B0F0-B834AE2421F4}"/>
              </c:ext>
            </c:extLst>
          </c:dPt>
          <c:dLbls>
            <c:spPr>
              <a:noFill/>
              <a:ln>
                <a:noFill/>
              </a:ln>
              <a:effectLst/>
            </c:spPr>
            <c:txPr>
              <a:bodyPr rot="0" spcFirstLastPara="1" vertOverflow="ellipsis" vert="horz" wrap="square" anchor="ctr" anchorCtr="1"/>
              <a:lstStyle/>
              <a:p>
                <a:pPr>
                  <a:defRPr lang="en-US" sz="1400" b="1" i="0" u="none" strike="noStrike" kern="1200" baseline="0">
                    <a:solidFill>
                      <a:sysClr val="windowText" lastClr="000000"/>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RCI!$X$2:$X$16</c:f>
              <c:strCache>
                <c:ptCount val="15"/>
                <c:pt idx="0">
                  <c:v>Στ. Ελλ.</c:v>
                </c:pt>
                <c:pt idx="1">
                  <c:v>Αν. Μακ.-Θράκη</c:v>
                </c:pt>
                <c:pt idx="2">
                  <c:v>Ν. Αιγαίο</c:v>
                </c:pt>
                <c:pt idx="3">
                  <c:v>Δ. Ελλάδα</c:v>
                </c:pt>
                <c:pt idx="4">
                  <c:v>Ιόνια νησιά</c:v>
                </c:pt>
                <c:pt idx="5">
                  <c:v>Β. Αιγαίο</c:v>
                </c:pt>
                <c:pt idx="6">
                  <c:v>Δ. Μακεδ.</c:v>
                </c:pt>
                <c:pt idx="7">
                  <c:v>Πελ/νησος</c:v>
                </c:pt>
                <c:pt idx="8">
                  <c:v>Ήπειρος</c:v>
                </c:pt>
                <c:pt idx="9">
                  <c:v>Κρήτη</c:v>
                </c:pt>
                <c:pt idx="10">
                  <c:v>Θεσ/λία</c:v>
                </c:pt>
                <c:pt idx="11">
                  <c:v>Κ. Μακεδ.</c:v>
                </c:pt>
                <c:pt idx="12">
                  <c:v>Σύνολο χώρας</c:v>
                </c:pt>
                <c:pt idx="13">
                  <c:v>Αττική</c:v>
                </c:pt>
                <c:pt idx="14">
                  <c:v>EE-27</c:v>
                </c:pt>
              </c:strCache>
            </c:strRef>
          </c:cat>
          <c:val>
            <c:numRef>
              <c:f>RCI!$Y$2:$Y$16</c:f>
              <c:numCache>
                <c:formatCode>0.0</c:formatCode>
                <c:ptCount val="15"/>
                <c:pt idx="0">
                  <c:v>53.2</c:v>
                </c:pt>
                <c:pt idx="1">
                  <c:v>56.2</c:v>
                </c:pt>
                <c:pt idx="2">
                  <c:v>57.4</c:v>
                </c:pt>
                <c:pt idx="3">
                  <c:v>59.4</c:v>
                </c:pt>
                <c:pt idx="4">
                  <c:v>60.3</c:v>
                </c:pt>
                <c:pt idx="5">
                  <c:v>60.5</c:v>
                </c:pt>
                <c:pt idx="6">
                  <c:v>60.9</c:v>
                </c:pt>
                <c:pt idx="7">
                  <c:v>61.4</c:v>
                </c:pt>
                <c:pt idx="8">
                  <c:v>61.6</c:v>
                </c:pt>
                <c:pt idx="9">
                  <c:v>63.8</c:v>
                </c:pt>
                <c:pt idx="10">
                  <c:v>65.900000000000006</c:v>
                </c:pt>
                <c:pt idx="11">
                  <c:v>69.8</c:v>
                </c:pt>
                <c:pt idx="12">
                  <c:v>73.099999999999994</c:v>
                </c:pt>
                <c:pt idx="13">
                  <c:v>92.3</c:v>
                </c:pt>
                <c:pt idx="14">
                  <c:v>98.985553479888225</c:v>
                </c:pt>
              </c:numCache>
            </c:numRef>
          </c:val>
          <c:extLst>
            <c:ext xmlns:c16="http://schemas.microsoft.com/office/drawing/2014/chart" uri="{C3380CC4-5D6E-409C-BE32-E72D297353CC}">
              <c16:uniqueId val="{00000004-E7CC-4754-B0F0-B834AE2421F4}"/>
            </c:ext>
          </c:extLst>
        </c:ser>
        <c:dLbls>
          <c:showLegendKey val="0"/>
          <c:showVal val="0"/>
          <c:showCatName val="0"/>
          <c:showSerName val="0"/>
          <c:showPercent val="0"/>
          <c:showBubbleSize val="0"/>
        </c:dLbls>
        <c:gapWidth val="182"/>
        <c:axId val="108227736"/>
        <c:axId val="108221464"/>
      </c:barChart>
      <c:catAx>
        <c:axId val="108227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mn-lt"/>
                <a:ea typeface="+mn-ea"/>
                <a:cs typeface="+mn-cs"/>
              </a:defRPr>
            </a:pPr>
            <a:endParaRPr lang="el-GR"/>
          </a:p>
        </c:txPr>
        <c:crossAx val="108221464"/>
        <c:crosses val="autoZero"/>
        <c:auto val="1"/>
        <c:lblAlgn val="ctr"/>
        <c:lblOffset val="100"/>
        <c:noMultiLvlLbl val="0"/>
      </c:catAx>
      <c:valAx>
        <c:axId val="108221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100" b="1" i="0" u="none" strike="noStrike" kern="1200" baseline="0">
                <a:solidFill>
                  <a:sysClr val="windowText" lastClr="000000"/>
                </a:solidFill>
                <a:latin typeface="+mn-lt"/>
                <a:ea typeface="+mn-ea"/>
                <a:cs typeface="+mn-cs"/>
              </a:defRPr>
            </a:pPr>
            <a:endParaRPr lang="el-GR"/>
          </a:p>
        </c:txPr>
        <c:crossAx val="1082277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700" b="1">
          <a:solidFill>
            <a:sysClr val="windowText" lastClr="000000"/>
          </a:solidFill>
        </a:defRPr>
      </a:pPr>
      <a:endParaRPr lang="el-GR"/>
    </a:p>
  </c:txPr>
  <c:externalData r:id="rId2">
    <c:autoUpdate val="0"/>
  </c:externalData>
</c:chartSpace>
</file>

<file path=ppt/diagrams/_rels/data3.xml.rels><?xml version="1.0" encoding="UTF-8" standalone="yes"?>
<Relationships xmlns="http://schemas.openxmlformats.org/package/2006/relationships"><Relationship Id="rId1" Type="http://schemas.openxmlformats.org/officeDocument/2006/relationships/hyperlink" Target="http://www.erga.gov.gr/"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www.erga.gov.g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0BF410-A4BC-413A-A3E9-7CC9275CCE42}" type="doc">
      <dgm:prSet loTypeId="urn:microsoft.com/office/officeart/2005/8/layout/hProcess9#2" loCatId="process" qsTypeId="urn:microsoft.com/office/officeart/2005/8/quickstyle/simple1#2" qsCatId="simple" csTypeId="urn:microsoft.com/office/officeart/2005/8/colors/accent1_2" csCatId="accent1" phldr="1"/>
      <dgm:spPr/>
      <dgm:t>
        <a:bodyPr/>
        <a:lstStyle/>
        <a:p>
          <a:endParaRPr lang="en-US"/>
        </a:p>
      </dgm:t>
    </dgm:pt>
    <dgm:pt modelId="{282F03EA-E380-44E5-A036-703ADAF36244}">
      <dgm:prSet phldrT="[Κείμενο]" custT="1"/>
      <dgm:spPr/>
      <dgm:t>
        <a:bodyPr/>
        <a:lstStyle/>
        <a:p>
          <a:pPr marL="0" indent="0" defTabSz="898525"/>
          <a:endParaRPr lang="el-GR" sz="2000" b="1" dirty="0"/>
        </a:p>
        <a:p>
          <a:pPr marL="0" indent="0" defTabSz="898525"/>
          <a:r>
            <a:rPr lang="el-GR" sz="2000" b="1" dirty="0"/>
            <a:t>Νέο μοντέλο διακυβέρνησης</a:t>
          </a:r>
        </a:p>
        <a:p>
          <a:pPr marL="0" indent="0" defTabSz="898525"/>
          <a:endParaRPr lang="el-GR" sz="1200" b="1" dirty="0"/>
        </a:p>
        <a:p>
          <a:pPr marL="0" indent="0" defTabSz="898525"/>
          <a:r>
            <a:rPr lang="el-GR" sz="2000" b="0" dirty="0"/>
            <a:t>- Νέο Υπουργείο Εθνικής Οικονομίας και Οικονομικών. </a:t>
          </a:r>
        </a:p>
        <a:p>
          <a:pPr marL="0" indent="0" defTabSz="898525"/>
          <a:r>
            <a:rPr lang="el-GR" sz="2000" b="0" dirty="0"/>
            <a:t>- Ενοποίηση βασικών αναπτυξιακών χρηματοδοτικών εργαλείων.</a:t>
          </a:r>
        </a:p>
        <a:p>
          <a:pPr marL="0" indent="0" defTabSz="898525"/>
          <a:endParaRPr lang="el-GR" sz="1200" b="1" dirty="0"/>
        </a:p>
        <a:p>
          <a:pPr marL="0" indent="0" defTabSz="898525"/>
          <a:endParaRPr lang="en-US" sz="1200" dirty="0"/>
        </a:p>
      </dgm:t>
    </dgm:pt>
    <dgm:pt modelId="{35F269C2-6044-49F6-825A-21B7EC0B8B1B}" type="parTrans" cxnId="{5601746D-1079-4E9B-984D-6C58FFFAE9C8}">
      <dgm:prSet/>
      <dgm:spPr/>
      <dgm:t>
        <a:bodyPr/>
        <a:lstStyle/>
        <a:p>
          <a:endParaRPr lang="en-US"/>
        </a:p>
      </dgm:t>
    </dgm:pt>
    <dgm:pt modelId="{381DB2A5-EE6B-462D-81FB-77AE23120478}" type="sibTrans" cxnId="{5601746D-1079-4E9B-984D-6C58FFFAE9C8}">
      <dgm:prSet/>
      <dgm:spPr/>
      <dgm:t>
        <a:bodyPr/>
        <a:lstStyle/>
        <a:p>
          <a:endParaRPr lang="en-US"/>
        </a:p>
      </dgm:t>
    </dgm:pt>
    <dgm:pt modelId="{C5841B3B-A1AD-43AF-99E9-76B558686254}">
      <dgm:prSet phldrT="[Κείμενο]" custT="1"/>
      <dgm:spPr/>
      <dgm:t>
        <a:bodyPr/>
        <a:lstStyle/>
        <a:p>
          <a:r>
            <a:rPr lang="el-GR" sz="2000" b="1" dirty="0">
              <a:latin typeface="Calibri" panose="020F0502020204030204" pitchFamily="34" charset="0"/>
              <a:cs typeface="Calibri" panose="020F0502020204030204" pitchFamily="34" charset="0"/>
            </a:rPr>
            <a:t>Επιπλέον πόροι </a:t>
          </a:r>
        </a:p>
        <a:p>
          <a:endParaRPr lang="el-GR" sz="2000" b="1" dirty="0">
            <a:latin typeface="Calibri" panose="020F0502020204030204" pitchFamily="34" charset="0"/>
            <a:cs typeface="Calibri" panose="020F0502020204030204" pitchFamily="34" charset="0"/>
          </a:endParaRPr>
        </a:p>
        <a:p>
          <a:r>
            <a:rPr lang="el-GR" sz="2000" b="1" dirty="0">
              <a:solidFill>
                <a:schemeClr val="bg1"/>
              </a:solidFill>
              <a:latin typeface="Calibri" panose="020F0502020204030204" pitchFamily="34" charset="0"/>
              <a:cs typeface="Calibri" panose="020F0502020204030204" pitchFamily="34" charset="0"/>
            </a:rPr>
            <a:t>10</a:t>
          </a:r>
          <a:r>
            <a:rPr lang="en-GB" sz="2000" b="1" dirty="0">
              <a:solidFill>
                <a:schemeClr val="bg1"/>
              </a:solidFill>
              <a:latin typeface="Calibri" panose="020F0502020204030204" pitchFamily="34" charset="0"/>
              <a:cs typeface="Calibri" panose="020F0502020204030204" pitchFamily="34" charset="0"/>
            </a:rPr>
            <a:t>2</a:t>
          </a:r>
          <a:r>
            <a:rPr lang="el-GR" sz="2000" b="1" dirty="0">
              <a:solidFill>
                <a:schemeClr val="bg1"/>
              </a:solidFill>
              <a:latin typeface="Calibri" panose="020F0502020204030204" pitchFamily="34" charset="0"/>
              <a:cs typeface="Calibri" panose="020F0502020204030204" pitchFamily="34" charset="0"/>
            </a:rPr>
            <a:t> δις</a:t>
          </a:r>
          <a:endParaRPr lang="en-US" sz="2000" b="1" dirty="0">
            <a:solidFill>
              <a:schemeClr val="bg1"/>
            </a:solidFill>
            <a:latin typeface="Calibri" panose="020F0502020204030204" pitchFamily="34" charset="0"/>
            <a:cs typeface="Calibri" panose="020F0502020204030204" pitchFamily="34" charset="0"/>
          </a:endParaRPr>
        </a:p>
      </dgm:t>
    </dgm:pt>
    <dgm:pt modelId="{CF909357-636B-45AF-939F-B4C596EEC4CD}" type="parTrans" cxnId="{5D12AAE5-5511-49CB-A28C-579DF4A002D2}">
      <dgm:prSet/>
      <dgm:spPr/>
      <dgm:t>
        <a:bodyPr/>
        <a:lstStyle/>
        <a:p>
          <a:endParaRPr lang="en-US"/>
        </a:p>
      </dgm:t>
    </dgm:pt>
    <dgm:pt modelId="{06355FA9-0C64-4F2E-8756-6A0AC8076473}" type="sibTrans" cxnId="{5D12AAE5-5511-49CB-A28C-579DF4A002D2}">
      <dgm:prSet/>
      <dgm:spPr/>
      <dgm:t>
        <a:bodyPr/>
        <a:lstStyle/>
        <a:p>
          <a:endParaRPr lang="en-US"/>
        </a:p>
      </dgm:t>
    </dgm:pt>
    <dgm:pt modelId="{2A9704C1-4A27-46F1-B26B-564BFDF33E53}">
      <dgm:prSet phldrT="[Κείμενο]" custT="1"/>
      <dgm:spPr/>
      <dgm:t>
        <a:bodyPr/>
        <a:lstStyle/>
        <a:p>
          <a:r>
            <a:rPr lang="el-GR" sz="2000" b="1" dirty="0">
              <a:latin typeface="Calibri" panose="020F0502020204030204" pitchFamily="34" charset="0"/>
              <a:cs typeface="Calibri" panose="020F0502020204030204" pitchFamily="34" charset="0"/>
            </a:rPr>
            <a:t>Εργαλεία εσωτερικής παρακολούθησης και δημόσιας λογοδοσίας</a:t>
          </a:r>
        </a:p>
        <a:p>
          <a:endParaRPr lang="el-GR"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www.erga.gov.gr </a:t>
          </a:r>
        </a:p>
      </dgm:t>
    </dgm:pt>
    <dgm:pt modelId="{22CEFF8F-5461-4591-9ED6-5A530C7F2963}" type="parTrans" cxnId="{12A2D004-3623-469C-833D-999D976BC6F1}">
      <dgm:prSet/>
      <dgm:spPr/>
      <dgm:t>
        <a:bodyPr/>
        <a:lstStyle/>
        <a:p>
          <a:endParaRPr lang="en-US"/>
        </a:p>
      </dgm:t>
    </dgm:pt>
    <dgm:pt modelId="{C485B0F3-676C-455E-8971-872D6C6AFEA1}" type="sibTrans" cxnId="{12A2D004-3623-469C-833D-999D976BC6F1}">
      <dgm:prSet/>
      <dgm:spPr/>
      <dgm:t>
        <a:bodyPr/>
        <a:lstStyle/>
        <a:p>
          <a:endParaRPr lang="en-US"/>
        </a:p>
      </dgm:t>
    </dgm:pt>
    <dgm:pt modelId="{C3BC7CC0-B331-4A46-8195-AD7F0DFC8654}">
      <dgm:prSet phldrT="[Κείμενο]" custT="1"/>
      <dgm:spPr/>
      <dgm:t>
        <a:bodyPr/>
        <a:lstStyle/>
        <a:p>
          <a:r>
            <a:rPr lang="el-GR" sz="2000" b="1" dirty="0">
              <a:latin typeface="Calibri" panose="020F0502020204030204" pitchFamily="34" charset="0"/>
              <a:cs typeface="Calibri" panose="020F0502020204030204" pitchFamily="34" charset="0"/>
            </a:rPr>
            <a:t>Συμμετοχή των τοπικών κοινωνιών στη διαμόρφωση της αναπτυξιακής στρατηγικής κάθε Περιφέρειας &amp; Περιφερειακής Ενότητας</a:t>
          </a:r>
          <a:endParaRPr lang="en-US" sz="2000" b="1" dirty="0">
            <a:latin typeface="Calibri" panose="020F0502020204030204" pitchFamily="34" charset="0"/>
            <a:cs typeface="Calibri" panose="020F0502020204030204" pitchFamily="34" charset="0"/>
          </a:endParaRPr>
        </a:p>
      </dgm:t>
    </dgm:pt>
    <dgm:pt modelId="{B3759887-FEF9-45A2-BB9A-7F5FF4BC90EA}" type="parTrans" cxnId="{562838D1-3AE0-454D-9995-A922CD4DE90D}">
      <dgm:prSet/>
      <dgm:spPr/>
      <dgm:t>
        <a:bodyPr/>
        <a:lstStyle/>
        <a:p>
          <a:endParaRPr lang="en-US"/>
        </a:p>
      </dgm:t>
    </dgm:pt>
    <dgm:pt modelId="{70B7BE1C-75B3-4577-AEF8-A973BF4E0C7F}" type="sibTrans" cxnId="{562838D1-3AE0-454D-9995-A922CD4DE90D}">
      <dgm:prSet/>
      <dgm:spPr/>
      <dgm:t>
        <a:bodyPr/>
        <a:lstStyle/>
        <a:p>
          <a:endParaRPr lang="en-US"/>
        </a:p>
      </dgm:t>
    </dgm:pt>
    <dgm:pt modelId="{FDA5294B-CDE2-48D8-9031-605183489C9E}" type="pres">
      <dgm:prSet presAssocID="{A50BF410-A4BC-413A-A3E9-7CC9275CCE42}" presName="CompostProcess" presStyleCnt="0">
        <dgm:presLayoutVars>
          <dgm:dir/>
          <dgm:resizeHandles val="exact"/>
        </dgm:presLayoutVars>
      </dgm:prSet>
      <dgm:spPr/>
    </dgm:pt>
    <dgm:pt modelId="{17BFA9BD-9C04-412D-A635-A37DEF615B79}" type="pres">
      <dgm:prSet presAssocID="{A50BF410-A4BC-413A-A3E9-7CC9275CCE42}" presName="arrow" presStyleLbl="bgShp" presStyleIdx="0" presStyleCnt="1" custLinFactNeighborY="-217"/>
      <dgm:spPr/>
    </dgm:pt>
    <dgm:pt modelId="{DA8C78AD-7968-4C20-9FC9-FD23513C091E}" type="pres">
      <dgm:prSet presAssocID="{A50BF410-A4BC-413A-A3E9-7CC9275CCE42}" presName="linearProcess" presStyleCnt="0"/>
      <dgm:spPr/>
    </dgm:pt>
    <dgm:pt modelId="{927C3E62-6003-42CB-939D-2A033DA05CFA}" type="pres">
      <dgm:prSet presAssocID="{282F03EA-E380-44E5-A036-703ADAF36244}" presName="textNode" presStyleLbl="node1" presStyleIdx="0" presStyleCnt="4" custScaleX="113511" custScaleY="183617">
        <dgm:presLayoutVars>
          <dgm:bulletEnabled val="1"/>
        </dgm:presLayoutVars>
      </dgm:prSet>
      <dgm:spPr/>
    </dgm:pt>
    <dgm:pt modelId="{5F5D59A7-0025-49A2-9448-B6B5900476DC}" type="pres">
      <dgm:prSet presAssocID="{381DB2A5-EE6B-462D-81FB-77AE23120478}" presName="sibTrans" presStyleCnt="0"/>
      <dgm:spPr/>
    </dgm:pt>
    <dgm:pt modelId="{5D106026-F0BE-4142-AD78-2EC87AFE2CC4}" type="pres">
      <dgm:prSet presAssocID="{C5841B3B-A1AD-43AF-99E9-76B558686254}" presName="textNode" presStyleLbl="node1" presStyleIdx="1" presStyleCnt="4" custScaleX="108791" custScaleY="183617">
        <dgm:presLayoutVars>
          <dgm:bulletEnabled val="1"/>
        </dgm:presLayoutVars>
      </dgm:prSet>
      <dgm:spPr/>
    </dgm:pt>
    <dgm:pt modelId="{9BBAA110-F0D1-4FF3-B9CB-6128FC7798FA}" type="pres">
      <dgm:prSet presAssocID="{06355FA9-0C64-4F2E-8756-6A0AC8076473}" presName="sibTrans" presStyleCnt="0"/>
      <dgm:spPr/>
    </dgm:pt>
    <dgm:pt modelId="{45698925-3961-4AE6-939A-6549A5F27440}" type="pres">
      <dgm:prSet presAssocID="{2A9704C1-4A27-46F1-B26B-564BFDF33E53}" presName="textNode" presStyleLbl="node1" presStyleIdx="2" presStyleCnt="4" custScaleX="121170" custScaleY="183617">
        <dgm:presLayoutVars>
          <dgm:bulletEnabled val="1"/>
        </dgm:presLayoutVars>
      </dgm:prSet>
      <dgm:spPr/>
    </dgm:pt>
    <dgm:pt modelId="{C3F535CC-9189-45F5-9589-53F09D3B9913}" type="pres">
      <dgm:prSet presAssocID="{C485B0F3-676C-455E-8971-872D6C6AFEA1}" presName="sibTrans" presStyleCnt="0"/>
      <dgm:spPr/>
    </dgm:pt>
    <dgm:pt modelId="{6DCB66DD-45EE-4FFE-8824-793E70D1E8F7}" type="pres">
      <dgm:prSet presAssocID="{C3BC7CC0-B331-4A46-8195-AD7F0DFC8654}" presName="textNode" presStyleLbl="node1" presStyleIdx="3" presStyleCnt="4" custScaleX="111012" custScaleY="183617">
        <dgm:presLayoutVars>
          <dgm:bulletEnabled val="1"/>
        </dgm:presLayoutVars>
      </dgm:prSet>
      <dgm:spPr/>
    </dgm:pt>
  </dgm:ptLst>
  <dgm:cxnLst>
    <dgm:cxn modelId="{12A2D004-3623-469C-833D-999D976BC6F1}" srcId="{A50BF410-A4BC-413A-A3E9-7CC9275CCE42}" destId="{2A9704C1-4A27-46F1-B26B-564BFDF33E53}" srcOrd="2" destOrd="0" parTransId="{22CEFF8F-5461-4591-9ED6-5A530C7F2963}" sibTransId="{C485B0F3-676C-455E-8971-872D6C6AFEA1}"/>
    <dgm:cxn modelId="{D5C09813-D90C-4E47-BE49-58AF243EF610}" type="presOf" srcId="{A50BF410-A4BC-413A-A3E9-7CC9275CCE42}" destId="{FDA5294B-CDE2-48D8-9031-605183489C9E}" srcOrd="0" destOrd="0" presId="urn:microsoft.com/office/officeart/2005/8/layout/hProcess9#2"/>
    <dgm:cxn modelId="{2C04A543-1C25-4212-BA29-5B37B82C5685}" type="presOf" srcId="{C5841B3B-A1AD-43AF-99E9-76B558686254}" destId="{5D106026-F0BE-4142-AD78-2EC87AFE2CC4}" srcOrd="0" destOrd="0" presId="urn:microsoft.com/office/officeart/2005/8/layout/hProcess9#2"/>
    <dgm:cxn modelId="{59D37F49-FD22-49A1-92BC-80C4C3E8370E}" type="presOf" srcId="{282F03EA-E380-44E5-A036-703ADAF36244}" destId="{927C3E62-6003-42CB-939D-2A033DA05CFA}" srcOrd="0" destOrd="0" presId="urn:microsoft.com/office/officeart/2005/8/layout/hProcess9#2"/>
    <dgm:cxn modelId="{5601746D-1079-4E9B-984D-6C58FFFAE9C8}" srcId="{A50BF410-A4BC-413A-A3E9-7CC9275CCE42}" destId="{282F03EA-E380-44E5-A036-703ADAF36244}" srcOrd="0" destOrd="0" parTransId="{35F269C2-6044-49F6-825A-21B7EC0B8B1B}" sibTransId="{381DB2A5-EE6B-462D-81FB-77AE23120478}"/>
    <dgm:cxn modelId="{F3FB1393-110D-4B2C-B56A-7CF940FC375C}" type="presOf" srcId="{2A9704C1-4A27-46F1-B26B-564BFDF33E53}" destId="{45698925-3961-4AE6-939A-6549A5F27440}" srcOrd="0" destOrd="0" presId="urn:microsoft.com/office/officeart/2005/8/layout/hProcess9#2"/>
    <dgm:cxn modelId="{80E97CBC-9258-4B35-9E58-7B73756CE181}" type="presOf" srcId="{C3BC7CC0-B331-4A46-8195-AD7F0DFC8654}" destId="{6DCB66DD-45EE-4FFE-8824-793E70D1E8F7}" srcOrd="0" destOrd="0" presId="urn:microsoft.com/office/officeart/2005/8/layout/hProcess9#2"/>
    <dgm:cxn modelId="{562838D1-3AE0-454D-9995-A922CD4DE90D}" srcId="{A50BF410-A4BC-413A-A3E9-7CC9275CCE42}" destId="{C3BC7CC0-B331-4A46-8195-AD7F0DFC8654}" srcOrd="3" destOrd="0" parTransId="{B3759887-FEF9-45A2-BB9A-7F5FF4BC90EA}" sibTransId="{70B7BE1C-75B3-4577-AEF8-A973BF4E0C7F}"/>
    <dgm:cxn modelId="{5D12AAE5-5511-49CB-A28C-579DF4A002D2}" srcId="{A50BF410-A4BC-413A-A3E9-7CC9275CCE42}" destId="{C5841B3B-A1AD-43AF-99E9-76B558686254}" srcOrd="1" destOrd="0" parTransId="{CF909357-636B-45AF-939F-B4C596EEC4CD}" sibTransId="{06355FA9-0C64-4F2E-8756-6A0AC8076473}"/>
    <dgm:cxn modelId="{F571D418-0AEC-449C-9944-70FB0B7BFB2E}" type="presParOf" srcId="{FDA5294B-CDE2-48D8-9031-605183489C9E}" destId="{17BFA9BD-9C04-412D-A635-A37DEF615B79}" srcOrd="0" destOrd="0" presId="urn:microsoft.com/office/officeart/2005/8/layout/hProcess9#2"/>
    <dgm:cxn modelId="{4C97152B-07DE-4C2D-9835-0CD62971C3BD}" type="presParOf" srcId="{FDA5294B-CDE2-48D8-9031-605183489C9E}" destId="{DA8C78AD-7968-4C20-9FC9-FD23513C091E}" srcOrd="1" destOrd="0" presId="urn:microsoft.com/office/officeart/2005/8/layout/hProcess9#2"/>
    <dgm:cxn modelId="{DC003674-509C-47DD-BA53-4E590641FE92}" type="presParOf" srcId="{DA8C78AD-7968-4C20-9FC9-FD23513C091E}" destId="{927C3E62-6003-42CB-939D-2A033DA05CFA}" srcOrd="0" destOrd="0" presId="urn:microsoft.com/office/officeart/2005/8/layout/hProcess9#2"/>
    <dgm:cxn modelId="{EFD6568C-C427-40F2-B6F2-3F36203301E2}" type="presParOf" srcId="{DA8C78AD-7968-4C20-9FC9-FD23513C091E}" destId="{5F5D59A7-0025-49A2-9448-B6B5900476DC}" srcOrd="1" destOrd="0" presId="urn:microsoft.com/office/officeart/2005/8/layout/hProcess9#2"/>
    <dgm:cxn modelId="{7CAD3D7F-0AE5-4F99-AA4D-03DA5DBF326A}" type="presParOf" srcId="{DA8C78AD-7968-4C20-9FC9-FD23513C091E}" destId="{5D106026-F0BE-4142-AD78-2EC87AFE2CC4}" srcOrd="2" destOrd="0" presId="urn:microsoft.com/office/officeart/2005/8/layout/hProcess9#2"/>
    <dgm:cxn modelId="{8638B2F8-6AA5-4389-ABF1-785C7673E2E7}" type="presParOf" srcId="{DA8C78AD-7968-4C20-9FC9-FD23513C091E}" destId="{9BBAA110-F0D1-4FF3-B9CB-6128FC7798FA}" srcOrd="3" destOrd="0" presId="urn:microsoft.com/office/officeart/2005/8/layout/hProcess9#2"/>
    <dgm:cxn modelId="{ABC5C84C-7B9B-4F10-BE62-6A56C27D242E}" type="presParOf" srcId="{DA8C78AD-7968-4C20-9FC9-FD23513C091E}" destId="{45698925-3961-4AE6-939A-6549A5F27440}" srcOrd="4" destOrd="0" presId="urn:microsoft.com/office/officeart/2005/8/layout/hProcess9#2"/>
    <dgm:cxn modelId="{869F26A9-9FCC-42BF-A7B3-88CFBDB649CB}" type="presParOf" srcId="{DA8C78AD-7968-4C20-9FC9-FD23513C091E}" destId="{C3F535CC-9189-45F5-9589-53F09D3B9913}" srcOrd="5" destOrd="0" presId="urn:microsoft.com/office/officeart/2005/8/layout/hProcess9#2"/>
    <dgm:cxn modelId="{9BC78284-E554-472F-8BE5-02E5C9867E27}" type="presParOf" srcId="{DA8C78AD-7968-4C20-9FC9-FD23513C091E}" destId="{6DCB66DD-45EE-4FFE-8824-793E70D1E8F7}" srcOrd="6" destOrd="0" presId="urn:microsoft.com/office/officeart/2005/8/layout/hProcess9#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5198C2-8158-4996-888A-2F118EABF677}" type="doc">
      <dgm:prSet loTypeId="urn:microsoft.com/office/officeart/2005/8/layout/chevron1" loCatId="process" qsTypeId="urn:microsoft.com/office/officeart/2005/8/quickstyle/simple5#2" qsCatId="simple" csTypeId="urn:microsoft.com/office/officeart/2005/8/colors/accent1_2#3" csCatId="accent1" phldr="1"/>
      <dgm:spPr/>
    </dgm:pt>
    <dgm:pt modelId="{9CFF325D-8DFB-42F0-A4AB-71E4F142CBEB}">
      <dgm:prSet phldrT="[Κείμενο]"/>
      <dgm:spPr/>
      <dgm:t>
        <a:bodyPr/>
        <a:lstStyle/>
        <a:p>
          <a:r>
            <a:rPr lang="el-GR" b="1" dirty="0"/>
            <a:t>12 + 1 Περιφερειακά Σχέδια Ανάπτυξης </a:t>
          </a:r>
          <a:endParaRPr lang="en-US" b="1" dirty="0"/>
        </a:p>
      </dgm:t>
    </dgm:pt>
    <dgm:pt modelId="{DD6BDB98-E929-43E2-84A3-836AA1E49ED9}" type="parTrans" cxnId="{6719FA1D-DB3E-49A0-9C52-035EB267CB14}">
      <dgm:prSet/>
      <dgm:spPr/>
      <dgm:t>
        <a:bodyPr/>
        <a:lstStyle/>
        <a:p>
          <a:endParaRPr lang="en-US"/>
        </a:p>
      </dgm:t>
    </dgm:pt>
    <dgm:pt modelId="{3014A935-031B-43D2-A548-34AD02AD8402}" type="sibTrans" cxnId="{6719FA1D-DB3E-49A0-9C52-035EB267CB14}">
      <dgm:prSet/>
      <dgm:spPr/>
      <dgm:t>
        <a:bodyPr/>
        <a:lstStyle/>
        <a:p>
          <a:endParaRPr lang="en-US"/>
        </a:p>
      </dgm:t>
    </dgm:pt>
    <dgm:pt modelId="{9CFDEA46-A50D-4BD4-B43F-6537E3310F67}">
      <dgm:prSet phldrT="[Κείμενο]"/>
      <dgm:spPr/>
      <dgm:t>
        <a:bodyPr/>
        <a:lstStyle/>
        <a:p>
          <a:r>
            <a:rPr lang="el-GR" b="1" dirty="0">
              <a:ea typeface="Calibri" panose="020F0502020204030204"/>
              <a:cs typeface="Calibri" panose="020F0502020204030204"/>
              <a:sym typeface="Calibri" panose="020F0502020204030204"/>
            </a:rPr>
            <a:t>Εθνική Στρατηγική Περιφερειακής &amp; Τοπικής Ανάπτυξης</a:t>
          </a:r>
          <a:endParaRPr lang="en-US" dirty="0"/>
        </a:p>
      </dgm:t>
    </dgm:pt>
    <dgm:pt modelId="{65699E1A-6120-4C26-A109-DB0C9155DBDA}" type="parTrans" cxnId="{7C75AAC5-1D69-486F-BFA6-231382FEE084}">
      <dgm:prSet/>
      <dgm:spPr/>
      <dgm:t>
        <a:bodyPr/>
        <a:lstStyle/>
        <a:p>
          <a:endParaRPr lang="en-US"/>
        </a:p>
      </dgm:t>
    </dgm:pt>
    <dgm:pt modelId="{5E93D626-F941-47D6-ABC2-A3514C3C3FA6}" type="sibTrans" cxnId="{7C75AAC5-1D69-486F-BFA6-231382FEE084}">
      <dgm:prSet/>
      <dgm:spPr/>
      <dgm:t>
        <a:bodyPr/>
        <a:lstStyle/>
        <a:p>
          <a:endParaRPr lang="en-US"/>
        </a:p>
      </dgm:t>
    </dgm:pt>
    <dgm:pt modelId="{2BBB94A8-92EE-4B68-9E83-01D7D4783C8D}" type="pres">
      <dgm:prSet presAssocID="{8D5198C2-8158-4996-888A-2F118EABF677}" presName="Name0" presStyleCnt="0">
        <dgm:presLayoutVars>
          <dgm:dir/>
          <dgm:animLvl val="lvl"/>
          <dgm:resizeHandles val="exact"/>
        </dgm:presLayoutVars>
      </dgm:prSet>
      <dgm:spPr/>
    </dgm:pt>
    <dgm:pt modelId="{B1066A0A-84EE-4F3D-8E77-581326C59A8B}" type="pres">
      <dgm:prSet presAssocID="{9CFF325D-8DFB-42F0-A4AB-71E4F142CBEB}" presName="parTxOnly" presStyleLbl="node1" presStyleIdx="0" presStyleCnt="2">
        <dgm:presLayoutVars>
          <dgm:chMax val="0"/>
          <dgm:chPref val="0"/>
          <dgm:bulletEnabled val="1"/>
        </dgm:presLayoutVars>
      </dgm:prSet>
      <dgm:spPr/>
    </dgm:pt>
    <dgm:pt modelId="{FBB934AD-ADA5-4D50-9F0A-CA8D26146ECC}" type="pres">
      <dgm:prSet presAssocID="{3014A935-031B-43D2-A548-34AD02AD8402}" presName="parTxOnlySpace" presStyleCnt="0"/>
      <dgm:spPr/>
    </dgm:pt>
    <dgm:pt modelId="{78A05731-CA51-48CF-AB89-F1D8BC23613F}" type="pres">
      <dgm:prSet presAssocID="{9CFDEA46-A50D-4BD4-B43F-6537E3310F67}" presName="parTxOnly" presStyleLbl="node1" presStyleIdx="1" presStyleCnt="2">
        <dgm:presLayoutVars>
          <dgm:chMax val="0"/>
          <dgm:chPref val="0"/>
          <dgm:bulletEnabled val="1"/>
        </dgm:presLayoutVars>
      </dgm:prSet>
      <dgm:spPr/>
    </dgm:pt>
  </dgm:ptLst>
  <dgm:cxnLst>
    <dgm:cxn modelId="{6719FA1D-DB3E-49A0-9C52-035EB267CB14}" srcId="{8D5198C2-8158-4996-888A-2F118EABF677}" destId="{9CFF325D-8DFB-42F0-A4AB-71E4F142CBEB}" srcOrd="0" destOrd="0" parTransId="{DD6BDB98-E929-43E2-84A3-836AA1E49ED9}" sibTransId="{3014A935-031B-43D2-A548-34AD02AD8402}"/>
    <dgm:cxn modelId="{23D54C29-1D0C-4439-AA66-0DE498D44657}" type="presOf" srcId="{9CFF325D-8DFB-42F0-A4AB-71E4F142CBEB}" destId="{B1066A0A-84EE-4F3D-8E77-581326C59A8B}" srcOrd="0" destOrd="0" presId="urn:microsoft.com/office/officeart/2005/8/layout/chevron1"/>
    <dgm:cxn modelId="{1AFB11B4-C0D4-42D1-B68B-3E419728C428}" type="presOf" srcId="{9CFDEA46-A50D-4BD4-B43F-6537E3310F67}" destId="{78A05731-CA51-48CF-AB89-F1D8BC23613F}" srcOrd="0" destOrd="0" presId="urn:microsoft.com/office/officeart/2005/8/layout/chevron1"/>
    <dgm:cxn modelId="{7C75AAC5-1D69-486F-BFA6-231382FEE084}" srcId="{8D5198C2-8158-4996-888A-2F118EABF677}" destId="{9CFDEA46-A50D-4BD4-B43F-6537E3310F67}" srcOrd="1" destOrd="0" parTransId="{65699E1A-6120-4C26-A109-DB0C9155DBDA}" sibTransId="{5E93D626-F941-47D6-ABC2-A3514C3C3FA6}"/>
    <dgm:cxn modelId="{4355ADD0-BB5D-4F40-9D99-DC7506CF6326}" type="presOf" srcId="{8D5198C2-8158-4996-888A-2F118EABF677}" destId="{2BBB94A8-92EE-4B68-9E83-01D7D4783C8D}" srcOrd="0" destOrd="0" presId="urn:microsoft.com/office/officeart/2005/8/layout/chevron1"/>
    <dgm:cxn modelId="{9D34E476-B60B-4A38-83FA-4121F74BC8B0}" type="presParOf" srcId="{2BBB94A8-92EE-4B68-9E83-01D7D4783C8D}" destId="{B1066A0A-84EE-4F3D-8E77-581326C59A8B}" srcOrd="0" destOrd="0" presId="urn:microsoft.com/office/officeart/2005/8/layout/chevron1"/>
    <dgm:cxn modelId="{682FB4B7-89EA-4EC8-8188-7AC5EBCA307C}" type="presParOf" srcId="{2BBB94A8-92EE-4B68-9E83-01D7D4783C8D}" destId="{FBB934AD-ADA5-4D50-9F0A-CA8D26146ECC}" srcOrd="1" destOrd="0" presId="urn:microsoft.com/office/officeart/2005/8/layout/chevron1"/>
    <dgm:cxn modelId="{83CE18A3-C863-457B-9CE8-5DF824F13540}" type="presParOf" srcId="{2BBB94A8-92EE-4B68-9E83-01D7D4783C8D}" destId="{78A05731-CA51-48CF-AB89-F1D8BC23613F}"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0BF410-A4BC-413A-A3E9-7CC9275CCE42}" type="doc">
      <dgm:prSet loTypeId="urn:microsoft.com/office/officeart/2005/8/layout/hProcess9#2" loCatId="process" qsTypeId="urn:microsoft.com/office/officeart/2005/8/quickstyle/simple1#2" qsCatId="simple" csTypeId="urn:microsoft.com/office/officeart/2005/8/colors/accent1_2#4" csCatId="accent1" phldr="1"/>
      <dgm:spPr/>
      <dgm:t>
        <a:bodyPr/>
        <a:lstStyle/>
        <a:p>
          <a:endParaRPr lang="en-US"/>
        </a:p>
      </dgm:t>
    </dgm:pt>
    <dgm:pt modelId="{282F03EA-E380-44E5-A036-703ADAF36244}">
      <dgm:prSet phldrT="[Κείμενο]" custT="1"/>
      <dgm:spPr/>
      <dgm:t>
        <a:bodyPr/>
        <a:lstStyle/>
        <a:p>
          <a:pPr marL="0" indent="0" defTabSz="898525"/>
          <a:r>
            <a:rPr lang="el-GR" sz="1400" b="1" dirty="0">
              <a:solidFill>
                <a:schemeClr val="bg1"/>
              </a:solidFill>
              <a:latin typeface="Calibri" panose="020F0502020204030204" pitchFamily="34" charset="0"/>
              <a:cs typeface="Calibri" panose="020F0502020204030204" pitchFamily="34" charset="0"/>
            </a:rPr>
            <a:t>Κείμενο βάσης για  διαβούλευση</a:t>
          </a:r>
          <a:endParaRPr lang="en-US" sz="1400" dirty="0">
            <a:solidFill>
              <a:schemeClr val="bg1"/>
            </a:solidFill>
          </a:endParaRPr>
        </a:p>
      </dgm:t>
    </dgm:pt>
    <dgm:pt modelId="{35F269C2-6044-49F6-825A-21B7EC0B8B1B}" type="parTrans" cxnId="{5601746D-1079-4E9B-984D-6C58FFFAE9C8}">
      <dgm:prSet/>
      <dgm:spPr/>
      <dgm:t>
        <a:bodyPr/>
        <a:lstStyle/>
        <a:p>
          <a:endParaRPr lang="en-US"/>
        </a:p>
      </dgm:t>
    </dgm:pt>
    <dgm:pt modelId="{381DB2A5-EE6B-462D-81FB-77AE23120478}" type="sibTrans" cxnId="{5601746D-1079-4E9B-984D-6C58FFFAE9C8}">
      <dgm:prSet/>
      <dgm:spPr/>
      <dgm:t>
        <a:bodyPr/>
        <a:lstStyle/>
        <a:p>
          <a:endParaRPr lang="en-US"/>
        </a:p>
      </dgm:t>
    </dgm:pt>
    <dgm:pt modelId="{C5841B3B-A1AD-43AF-99E9-76B558686254}">
      <dgm:prSet phldrT="[Κείμενο]" custT="1"/>
      <dgm:spPr/>
      <dgm:t>
        <a:bodyPr/>
        <a:lstStyle/>
        <a:p>
          <a:r>
            <a:rPr lang="el-GR" sz="1200" b="1" dirty="0">
              <a:solidFill>
                <a:schemeClr val="bg1"/>
              </a:solidFill>
              <a:latin typeface="Calibri" panose="020F0502020204030204" pitchFamily="34" charset="0"/>
              <a:cs typeface="Calibri" panose="020F0502020204030204" pitchFamily="34" charset="0"/>
            </a:rPr>
            <a:t>Εμπλεκόμενοι φορείς</a:t>
          </a:r>
          <a:endParaRPr lang="en-US" sz="1200" b="1" dirty="0">
            <a:solidFill>
              <a:schemeClr val="bg1"/>
            </a:solidFill>
            <a:latin typeface="Calibri" panose="020F0502020204030204" pitchFamily="34" charset="0"/>
            <a:cs typeface="Calibri" panose="020F0502020204030204" pitchFamily="34" charset="0"/>
          </a:endParaRPr>
        </a:p>
      </dgm:t>
    </dgm:pt>
    <dgm:pt modelId="{CF909357-636B-45AF-939F-B4C596EEC4CD}" type="parTrans" cxnId="{5D12AAE5-5511-49CB-A28C-579DF4A002D2}">
      <dgm:prSet/>
      <dgm:spPr/>
      <dgm:t>
        <a:bodyPr/>
        <a:lstStyle/>
        <a:p>
          <a:endParaRPr lang="en-US"/>
        </a:p>
      </dgm:t>
    </dgm:pt>
    <dgm:pt modelId="{06355FA9-0C64-4F2E-8756-6A0AC8076473}" type="sibTrans" cxnId="{5D12AAE5-5511-49CB-A28C-579DF4A002D2}">
      <dgm:prSet/>
      <dgm:spPr/>
      <dgm:t>
        <a:bodyPr/>
        <a:lstStyle/>
        <a:p>
          <a:endParaRPr lang="en-US"/>
        </a:p>
      </dgm:t>
    </dgm:pt>
    <dgm:pt modelId="{2A9704C1-4A27-46F1-B26B-564BFDF33E53}">
      <dgm:prSet phldrT="[Κείμενο]" custT="1"/>
      <dgm:spPr/>
      <dgm:t>
        <a:bodyPr/>
        <a:lstStyle/>
        <a:p>
          <a:r>
            <a:rPr lang="el-GR" sz="1200" b="1" dirty="0">
              <a:solidFill>
                <a:schemeClr val="bg1"/>
              </a:solidFill>
              <a:latin typeface="Calibri" panose="020F0502020204030204" pitchFamily="34" charset="0"/>
              <a:cs typeface="Calibri" panose="020F0502020204030204" pitchFamily="34" charset="0"/>
            </a:rPr>
            <a:t>Προκαταρκτική γραπτή διαβούλευση</a:t>
          </a:r>
          <a:endParaRPr lang="en-US" sz="1200" b="1" dirty="0">
            <a:solidFill>
              <a:schemeClr val="bg1"/>
            </a:solidFill>
            <a:latin typeface="Calibri" panose="020F0502020204030204" pitchFamily="34" charset="0"/>
            <a:cs typeface="Calibri" panose="020F0502020204030204" pitchFamily="34" charset="0"/>
          </a:endParaRPr>
        </a:p>
      </dgm:t>
    </dgm:pt>
    <dgm:pt modelId="{22CEFF8F-5461-4591-9ED6-5A530C7F2963}" type="parTrans" cxnId="{12A2D004-3623-469C-833D-999D976BC6F1}">
      <dgm:prSet/>
      <dgm:spPr/>
      <dgm:t>
        <a:bodyPr/>
        <a:lstStyle/>
        <a:p>
          <a:endParaRPr lang="en-US"/>
        </a:p>
      </dgm:t>
    </dgm:pt>
    <dgm:pt modelId="{C485B0F3-676C-455E-8971-872D6C6AFEA1}" type="sibTrans" cxnId="{12A2D004-3623-469C-833D-999D976BC6F1}">
      <dgm:prSet/>
      <dgm:spPr/>
      <dgm:t>
        <a:bodyPr/>
        <a:lstStyle/>
        <a:p>
          <a:endParaRPr lang="en-US"/>
        </a:p>
      </dgm:t>
    </dgm:pt>
    <dgm:pt modelId="{B94173E6-2199-4167-B96E-2618A4399858}">
      <dgm:prSet phldrT="[Κείμενο]" custT="1"/>
      <dgm:spPr/>
      <dgm:t>
        <a:bodyPr/>
        <a:lstStyle/>
        <a:p>
          <a:r>
            <a:rPr lang="el-GR" sz="1200" b="1" kern="1200" dirty="0">
              <a:solidFill>
                <a:schemeClr val="bg1"/>
              </a:solidFill>
              <a:latin typeface="Calibri" panose="020F0502020204030204" pitchFamily="34" charset="0"/>
              <a:cs typeface="Calibri" panose="020F0502020204030204" pitchFamily="34" charset="0"/>
            </a:rPr>
            <a:t>Τοπική διαβούλευση εστιασμένη στις προτεραιότητες &amp; </a:t>
          </a:r>
          <a:r>
            <a:rPr lang="el-GR" sz="1200" b="1" kern="1200" dirty="0">
              <a:solidFill>
                <a:prstClr val="white"/>
              </a:solidFill>
              <a:latin typeface="Calibri" panose="020F0502020204030204" pitchFamily="34" charset="0"/>
              <a:ea typeface="+mn-ea"/>
              <a:cs typeface="Calibri" panose="020F0502020204030204" pitchFamily="34" charset="0"/>
            </a:rPr>
            <a:t>προβλήματα της περιοχής ανά περιφερειακή ενότητα</a:t>
          </a:r>
          <a:endParaRPr lang="en-US" sz="1200" b="1" kern="1200" dirty="0">
            <a:solidFill>
              <a:prstClr val="white"/>
            </a:solidFill>
            <a:latin typeface="Calibri" panose="020F0502020204030204" pitchFamily="34" charset="0"/>
            <a:ea typeface="+mn-ea"/>
            <a:cs typeface="Calibri" panose="020F0502020204030204" pitchFamily="34" charset="0"/>
          </a:endParaRPr>
        </a:p>
      </dgm:t>
    </dgm:pt>
    <dgm:pt modelId="{6EDAAA17-199C-43F6-B1C1-5FB8BE3B55DE}" type="parTrans" cxnId="{BC5DC6A8-EA4B-42DF-9ECB-E33F821460A9}">
      <dgm:prSet/>
      <dgm:spPr/>
      <dgm:t>
        <a:bodyPr/>
        <a:lstStyle/>
        <a:p>
          <a:endParaRPr lang="en-US"/>
        </a:p>
      </dgm:t>
    </dgm:pt>
    <dgm:pt modelId="{A63C8375-C5FC-4E64-8630-2AE92E6C5E12}" type="sibTrans" cxnId="{BC5DC6A8-EA4B-42DF-9ECB-E33F821460A9}">
      <dgm:prSet/>
      <dgm:spPr/>
      <dgm:t>
        <a:bodyPr/>
        <a:lstStyle/>
        <a:p>
          <a:endParaRPr lang="en-US"/>
        </a:p>
      </dgm:t>
    </dgm:pt>
    <dgm:pt modelId="{C231F1B4-8E4B-4EE1-9B2C-E32870185993}">
      <dgm:prSet phldrT="[Κείμενο]" custT="1"/>
      <dgm:spPr/>
      <dgm:t>
        <a:bodyPr/>
        <a:lstStyle/>
        <a:p>
          <a:r>
            <a:rPr lang="el-GR" sz="1200" b="1" dirty="0">
              <a:solidFill>
                <a:schemeClr val="bg1"/>
              </a:solidFill>
              <a:latin typeface="Calibri" panose="020F0502020204030204" pitchFamily="34" charset="0"/>
              <a:cs typeface="Calibri" panose="020F0502020204030204" pitchFamily="34" charset="0"/>
            </a:rPr>
            <a:t>Σύνταξη προσχεδίου Περιφερειακών &amp; Τοπικών Σχεδίων Ανάπτυξης</a:t>
          </a:r>
          <a:endParaRPr lang="en-US" sz="1200" b="1" dirty="0">
            <a:solidFill>
              <a:schemeClr val="bg1"/>
            </a:solidFill>
            <a:latin typeface="Calibri" panose="020F0502020204030204" pitchFamily="34" charset="0"/>
            <a:cs typeface="Calibri" panose="020F0502020204030204" pitchFamily="34" charset="0"/>
          </a:endParaRPr>
        </a:p>
      </dgm:t>
    </dgm:pt>
    <dgm:pt modelId="{E8603B6A-8DA1-40F3-A528-34C93AA38606}" type="parTrans" cxnId="{BA68DFD8-739D-4F24-BFFB-21546D7F0DCC}">
      <dgm:prSet/>
      <dgm:spPr/>
      <dgm:t>
        <a:bodyPr/>
        <a:lstStyle/>
        <a:p>
          <a:endParaRPr lang="en-US"/>
        </a:p>
      </dgm:t>
    </dgm:pt>
    <dgm:pt modelId="{7851659C-8F35-42D5-AF06-FC4084CAA6D4}" type="sibTrans" cxnId="{BA68DFD8-739D-4F24-BFFB-21546D7F0DCC}">
      <dgm:prSet/>
      <dgm:spPr/>
      <dgm:t>
        <a:bodyPr/>
        <a:lstStyle/>
        <a:p>
          <a:endParaRPr lang="en-US"/>
        </a:p>
      </dgm:t>
    </dgm:pt>
    <dgm:pt modelId="{55F494FC-750A-44D3-861B-F03A7C25C922}">
      <dgm:prSet phldrT="[Κείμενο]" custT="1"/>
      <dgm:spPr/>
      <dgm:t>
        <a:bodyPr/>
        <a:lstStyle/>
        <a:p>
          <a:r>
            <a:rPr lang="el-GR" sz="1200" b="1" dirty="0">
              <a:solidFill>
                <a:schemeClr val="bg1"/>
              </a:solidFill>
              <a:latin typeface="Calibri" panose="020F0502020204030204" pitchFamily="34" charset="0"/>
              <a:cs typeface="Calibri" panose="020F0502020204030204" pitchFamily="34" charset="0"/>
            </a:rPr>
            <a:t>Ανοικτή στους πολίτες διαβούλευση του Περιφερειακού Σχεδίου Ανάπτυξης μέσω της πλατφόρμας </a:t>
          </a:r>
          <a:r>
            <a:rPr lang="en-US" sz="1200" b="1" dirty="0">
              <a:solidFill>
                <a:schemeClr val="bg1"/>
              </a:solidFill>
              <a:latin typeface="Calibri" panose="020F0502020204030204" pitchFamily="34" charset="0"/>
              <a:cs typeface="Calibri" panose="020F0502020204030204" pitchFamily="34" charset="0"/>
              <a:hlinkClick xmlns:r="http://schemas.openxmlformats.org/officeDocument/2006/relationships" r:id="rId1"/>
            </a:rPr>
            <a:t>www.erga.gov.gr</a:t>
          </a:r>
          <a:r>
            <a:rPr lang="en-US" sz="1200" b="1" dirty="0">
              <a:solidFill>
                <a:schemeClr val="bg1"/>
              </a:solidFill>
              <a:latin typeface="Calibri" panose="020F0502020204030204" pitchFamily="34" charset="0"/>
              <a:cs typeface="Calibri" panose="020F0502020204030204" pitchFamily="34" charset="0"/>
            </a:rPr>
            <a:t> </a:t>
          </a:r>
        </a:p>
      </dgm:t>
    </dgm:pt>
    <dgm:pt modelId="{497EA0EA-BC4F-4E1B-8BB3-7F0FE5BC11BC}" type="parTrans" cxnId="{95A0D9D7-A304-478D-B616-F03F16C0DC8D}">
      <dgm:prSet/>
      <dgm:spPr/>
      <dgm:t>
        <a:bodyPr/>
        <a:lstStyle/>
        <a:p>
          <a:endParaRPr lang="en-US"/>
        </a:p>
      </dgm:t>
    </dgm:pt>
    <dgm:pt modelId="{2C4FA2F4-3DD1-441E-8EE5-ED09E148403A}" type="sibTrans" cxnId="{95A0D9D7-A304-478D-B616-F03F16C0DC8D}">
      <dgm:prSet/>
      <dgm:spPr/>
      <dgm:t>
        <a:bodyPr/>
        <a:lstStyle/>
        <a:p>
          <a:endParaRPr lang="en-US"/>
        </a:p>
      </dgm:t>
    </dgm:pt>
    <dgm:pt modelId="{C3BC7CC0-B331-4A46-8195-AD7F0DFC8654}">
      <dgm:prSet phldrT="[Κείμενο]" custT="1"/>
      <dgm:spPr/>
      <dgm:t>
        <a:bodyPr/>
        <a:lstStyle/>
        <a:p>
          <a:r>
            <a:rPr lang="el-GR" sz="1200" b="1" dirty="0">
              <a:solidFill>
                <a:schemeClr val="bg1"/>
              </a:solidFill>
              <a:latin typeface="Calibri" panose="020F0502020204030204" pitchFamily="34" charset="0"/>
              <a:cs typeface="Calibri" panose="020F0502020204030204" pitchFamily="34" charset="0"/>
            </a:rPr>
            <a:t>Τελικό περιφερειακό &amp; τοπικό σχέδιο ανάπτυξης</a:t>
          </a:r>
          <a:endParaRPr lang="en-US" sz="1200" b="1" dirty="0">
            <a:solidFill>
              <a:srgbClr val="FF0000"/>
            </a:solidFill>
            <a:latin typeface="Calibri" panose="020F0502020204030204" pitchFamily="34" charset="0"/>
            <a:cs typeface="Calibri" panose="020F0502020204030204" pitchFamily="34" charset="0"/>
          </a:endParaRPr>
        </a:p>
      </dgm:t>
    </dgm:pt>
    <dgm:pt modelId="{B3759887-FEF9-45A2-BB9A-7F5FF4BC90EA}" type="parTrans" cxnId="{562838D1-3AE0-454D-9995-A922CD4DE90D}">
      <dgm:prSet/>
      <dgm:spPr/>
      <dgm:t>
        <a:bodyPr/>
        <a:lstStyle/>
        <a:p>
          <a:endParaRPr lang="en-US"/>
        </a:p>
      </dgm:t>
    </dgm:pt>
    <dgm:pt modelId="{70B7BE1C-75B3-4577-AEF8-A973BF4E0C7F}" type="sibTrans" cxnId="{562838D1-3AE0-454D-9995-A922CD4DE90D}">
      <dgm:prSet/>
      <dgm:spPr/>
      <dgm:t>
        <a:bodyPr/>
        <a:lstStyle/>
        <a:p>
          <a:endParaRPr lang="en-US"/>
        </a:p>
      </dgm:t>
    </dgm:pt>
    <dgm:pt modelId="{FDA5294B-CDE2-48D8-9031-605183489C9E}" type="pres">
      <dgm:prSet presAssocID="{A50BF410-A4BC-413A-A3E9-7CC9275CCE42}" presName="CompostProcess" presStyleCnt="0">
        <dgm:presLayoutVars>
          <dgm:dir/>
          <dgm:resizeHandles val="exact"/>
        </dgm:presLayoutVars>
      </dgm:prSet>
      <dgm:spPr/>
    </dgm:pt>
    <dgm:pt modelId="{17BFA9BD-9C04-412D-A635-A37DEF615B79}" type="pres">
      <dgm:prSet presAssocID="{A50BF410-A4BC-413A-A3E9-7CC9275CCE42}" presName="arrow" presStyleLbl="bgShp" presStyleIdx="0" presStyleCnt="1" custLinFactNeighborY="-217"/>
      <dgm:spPr/>
    </dgm:pt>
    <dgm:pt modelId="{DA8C78AD-7968-4C20-9FC9-FD23513C091E}" type="pres">
      <dgm:prSet presAssocID="{A50BF410-A4BC-413A-A3E9-7CC9275CCE42}" presName="linearProcess" presStyleCnt="0"/>
      <dgm:spPr/>
    </dgm:pt>
    <dgm:pt modelId="{927C3E62-6003-42CB-939D-2A033DA05CFA}" type="pres">
      <dgm:prSet presAssocID="{282F03EA-E380-44E5-A036-703ADAF36244}" presName="textNode" presStyleLbl="node1" presStyleIdx="0" presStyleCnt="7" custScaleX="113511" custScaleY="126181">
        <dgm:presLayoutVars>
          <dgm:bulletEnabled val="1"/>
        </dgm:presLayoutVars>
      </dgm:prSet>
      <dgm:spPr/>
    </dgm:pt>
    <dgm:pt modelId="{5F5D59A7-0025-49A2-9448-B6B5900476DC}" type="pres">
      <dgm:prSet presAssocID="{381DB2A5-EE6B-462D-81FB-77AE23120478}" presName="sibTrans" presStyleCnt="0"/>
      <dgm:spPr/>
    </dgm:pt>
    <dgm:pt modelId="{5D106026-F0BE-4142-AD78-2EC87AFE2CC4}" type="pres">
      <dgm:prSet presAssocID="{C5841B3B-A1AD-43AF-99E9-76B558686254}" presName="textNode" presStyleLbl="node1" presStyleIdx="1" presStyleCnt="7" custScaleX="108791" custScaleY="126181">
        <dgm:presLayoutVars>
          <dgm:bulletEnabled val="1"/>
        </dgm:presLayoutVars>
      </dgm:prSet>
      <dgm:spPr/>
    </dgm:pt>
    <dgm:pt modelId="{9BBAA110-F0D1-4FF3-B9CB-6128FC7798FA}" type="pres">
      <dgm:prSet presAssocID="{06355FA9-0C64-4F2E-8756-6A0AC8076473}" presName="sibTrans" presStyleCnt="0"/>
      <dgm:spPr/>
    </dgm:pt>
    <dgm:pt modelId="{45698925-3961-4AE6-939A-6549A5F27440}" type="pres">
      <dgm:prSet presAssocID="{2A9704C1-4A27-46F1-B26B-564BFDF33E53}" presName="textNode" presStyleLbl="node1" presStyleIdx="2" presStyleCnt="7" custScaleX="121170" custScaleY="126181">
        <dgm:presLayoutVars>
          <dgm:bulletEnabled val="1"/>
        </dgm:presLayoutVars>
      </dgm:prSet>
      <dgm:spPr/>
    </dgm:pt>
    <dgm:pt modelId="{C3F535CC-9189-45F5-9589-53F09D3B9913}" type="pres">
      <dgm:prSet presAssocID="{C485B0F3-676C-455E-8971-872D6C6AFEA1}" presName="sibTrans" presStyleCnt="0"/>
      <dgm:spPr/>
    </dgm:pt>
    <dgm:pt modelId="{A3141E31-0463-4963-8C13-15C98756C8CA}" type="pres">
      <dgm:prSet presAssocID="{B94173E6-2199-4167-B96E-2618A4399858}" presName="textNode" presStyleLbl="node1" presStyleIdx="3" presStyleCnt="7" custScaleY="126181">
        <dgm:presLayoutVars>
          <dgm:bulletEnabled val="1"/>
        </dgm:presLayoutVars>
      </dgm:prSet>
      <dgm:spPr/>
    </dgm:pt>
    <dgm:pt modelId="{E8C5DDAB-B78D-4065-B691-47D7D99C5F21}" type="pres">
      <dgm:prSet presAssocID="{A63C8375-C5FC-4E64-8630-2AE92E6C5E12}" presName="sibTrans" presStyleCnt="0"/>
      <dgm:spPr/>
    </dgm:pt>
    <dgm:pt modelId="{4D4025DE-55B8-4F0C-9B10-8E83A885F0A1}" type="pres">
      <dgm:prSet presAssocID="{C231F1B4-8E4B-4EE1-9B2C-E32870185993}" presName="textNode" presStyleLbl="node1" presStyleIdx="4" presStyleCnt="7" custScaleX="106050" custScaleY="126181">
        <dgm:presLayoutVars>
          <dgm:bulletEnabled val="1"/>
        </dgm:presLayoutVars>
      </dgm:prSet>
      <dgm:spPr/>
    </dgm:pt>
    <dgm:pt modelId="{B0B2A70E-423D-4D9F-93CF-9F2D1C2FA92D}" type="pres">
      <dgm:prSet presAssocID="{7851659C-8F35-42D5-AF06-FC4084CAA6D4}" presName="sibTrans" presStyleCnt="0"/>
      <dgm:spPr/>
    </dgm:pt>
    <dgm:pt modelId="{8ED82802-41F1-4676-8E84-F57E84FA7F88}" type="pres">
      <dgm:prSet presAssocID="{55F494FC-750A-44D3-861B-F03A7C25C922}" presName="textNode" presStyleLbl="node1" presStyleIdx="5" presStyleCnt="7" custScaleX="119867" custScaleY="126181">
        <dgm:presLayoutVars>
          <dgm:bulletEnabled val="1"/>
        </dgm:presLayoutVars>
      </dgm:prSet>
      <dgm:spPr/>
    </dgm:pt>
    <dgm:pt modelId="{C6FAAF88-B146-4F72-8249-8CD53CA93751}" type="pres">
      <dgm:prSet presAssocID="{2C4FA2F4-3DD1-441E-8EE5-ED09E148403A}" presName="sibTrans" presStyleCnt="0"/>
      <dgm:spPr/>
    </dgm:pt>
    <dgm:pt modelId="{6DCB66DD-45EE-4FFE-8824-793E70D1E8F7}" type="pres">
      <dgm:prSet presAssocID="{C3BC7CC0-B331-4A46-8195-AD7F0DFC8654}" presName="textNode" presStyleLbl="node1" presStyleIdx="6" presStyleCnt="7" custScaleX="111012" custScaleY="126181">
        <dgm:presLayoutVars>
          <dgm:bulletEnabled val="1"/>
        </dgm:presLayoutVars>
      </dgm:prSet>
      <dgm:spPr/>
    </dgm:pt>
  </dgm:ptLst>
  <dgm:cxnLst>
    <dgm:cxn modelId="{12A2D004-3623-469C-833D-999D976BC6F1}" srcId="{A50BF410-A4BC-413A-A3E9-7CC9275CCE42}" destId="{2A9704C1-4A27-46F1-B26B-564BFDF33E53}" srcOrd="2" destOrd="0" parTransId="{22CEFF8F-5461-4591-9ED6-5A530C7F2963}" sibTransId="{C485B0F3-676C-455E-8971-872D6C6AFEA1}"/>
    <dgm:cxn modelId="{9E8CA94A-0BF7-4C7B-B438-DC477503F8C8}" type="presOf" srcId="{C3BC7CC0-B331-4A46-8195-AD7F0DFC8654}" destId="{6DCB66DD-45EE-4FFE-8824-793E70D1E8F7}" srcOrd="0" destOrd="0" presId="urn:microsoft.com/office/officeart/2005/8/layout/hProcess9#2"/>
    <dgm:cxn modelId="{5601746D-1079-4E9B-984D-6C58FFFAE9C8}" srcId="{A50BF410-A4BC-413A-A3E9-7CC9275CCE42}" destId="{282F03EA-E380-44E5-A036-703ADAF36244}" srcOrd="0" destOrd="0" parTransId="{35F269C2-6044-49F6-825A-21B7EC0B8B1B}" sibTransId="{381DB2A5-EE6B-462D-81FB-77AE23120478}"/>
    <dgm:cxn modelId="{0B049D4D-F8BB-4F4F-91F3-3940FBF9CC00}" type="presOf" srcId="{55F494FC-750A-44D3-861B-F03A7C25C922}" destId="{8ED82802-41F1-4676-8E84-F57E84FA7F88}" srcOrd="0" destOrd="0" presId="urn:microsoft.com/office/officeart/2005/8/layout/hProcess9#2"/>
    <dgm:cxn modelId="{CEADD152-2A94-441C-AEB6-8BA08900C92D}" type="presOf" srcId="{A50BF410-A4BC-413A-A3E9-7CC9275CCE42}" destId="{FDA5294B-CDE2-48D8-9031-605183489C9E}" srcOrd="0" destOrd="0" presId="urn:microsoft.com/office/officeart/2005/8/layout/hProcess9#2"/>
    <dgm:cxn modelId="{0F14EA74-EF89-422B-B852-E11A022AFCDA}" type="presOf" srcId="{B94173E6-2199-4167-B96E-2618A4399858}" destId="{A3141E31-0463-4963-8C13-15C98756C8CA}" srcOrd="0" destOrd="0" presId="urn:microsoft.com/office/officeart/2005/8/layout/hProcess9#2"/>
    <dgm:cxn modelId="{08B55779-FE22-4673-BCC1-152AEB88D2B3}" type="presOf" srcId="{C5841B3B-A1AD-43AF-99E9-76B558686254}" destId="{5D106026-F0BE-4142-AD78-2EC87AFE2CC4}" srcOrd="0" destOrd="0" presId="urn:microsoft.com/office/officeart/2005/8/layout/hProcess9#2"/>
    <dgm:cxn modelId="{BC5DC6A8-EA4B-42DF-9ECB-E33F821460A9}" srcId="{A50BF410-A4BC-413A-A3E9-7CC9275CCE42}" destId="{B94173E6-2199-4167-B96E-2618A4399858}" srcOrd="3" destOrd="0" parTransId="{6EDAAA17-199C-43F6-B1C1-5FB8BE3B55DE}" sibTransId="{A63C8375-C5FC-4E64-8630-2AE92E6C5E12}"/>
    <dgm:cxn modelId="{C3D773AD-AEBA-4F14-8DD0-BFECDF9E712B}" type="presOf" srcId="{2A9704C1-4A27-46F1-B26B-564BFDF33E53}" destId="{45698925-3961-4AE6-939A-6549A5F27440}" srcOrd="0" destOrd="0" presId="urn:microsoft.com/office/officeart/2005/8/layout/hProcess9#2"/>
    <dgm:cxn modelId="{13732BAF-14C6-480F-87A9-52D9D34D5EEB}" type="presOf" srcId="{282F03EA-E380-44E5-A036-703ADAF36244}" destId="{927C3E62-6003-42CB-939D-2A033DA05CFA}" srcOrd="0" destOrd="0" presId="urn:microsoft.com/office/officeart/2005/8/layout/hProcess9#2"/>
    <dgm:cxn modelId="{562838D1-3AE0-454D-9995-A922CD4DE90D}" srcId="{A50BF410-A4BC-413A-A3E9-7CC9275CCE42}" destId="{C3BC7CC0-B331-4A46-8195-AD7F0DFC8654}" srcOrd="6" destOrd="0" parTransId="{B3759887-FEF9-45A2-BB9A-7F5FF4BC90EA}" sibTransId="{70B7BE1C-75B3-4577-AEF8-A973BF4E0C7F}"/>
    <dgm:cxn modelId="{95A0D9D7-A304-478D-B616-F03F16C0DC8D}" srcId="{A50BF410-A4BC-413A-A3E9-7CC9275CCE42}" destId="{55F494FC-750A-44D3-861B-F03A7C25C922}" srcOrd="5" destOrd="0" parTransId="{497EA0EA-BC4F-4E1B-8BB3-7F0FE5BC11BC}" sibTransId="{2C4FA2F4-3DD1-441E-8EE5-ED09E148403A}"/>
    <dgm:cxn modelId="{BA68DFD8-739D-4F24-BFFB-21546D7F0DCC}" srcId="{A50BF410-A4BC-413A-A3E9-7CC9275CCE42}" destId="{C231F1B4-8E4B-4EE1-9B2C-E32870185993}" srcOrd="4" destOrd="0" parTransId="{E8603B6A-8DA1-40F3-A528-34C93AA38606}" sibTransId="{7851659C-8F35-42D5-AF06-FC4084CAA6D4}"/>
    <dgm:cxn modelId="{5D12AAE5-5511-49CB-A28C-579DF4A002D2}" srcId="{A50BF410-A4BC-413A-A3E9-7CC9275CCE42}" destId="{C5841B3B-A1AD-43AF-99E9-76B558686254}" srcOrd="1" destOrd="0" parTransId="{CF909357-636B-45AF-939F-B4C596EEC4CD}" sibTransId="{06355FA9-0C64-4F2E-8756-6A0AC8076473}"/>
    <dgm:cxn modelId="{44E1FEF6-52C9-4328-AE6D-F8DCD6EC579A}" type="presOf" srcId="{C231F1B4-8E4B-4EE1-9B2C-E32870185993}" destId="{4D4025DE-55B8-4F0C-9B10-8E83A885F0A1}" srcOrd="0" destOrd="0" presId="urn:microsoft.com/office/officeart/2005/8/layout/hProcess9#2"/>
    <dgm:cxn modelId="{93CC47BF-FD80-419A-96DE-1D33B6D09CFC}" type="presParOf" srcId="{FDA5294B-CDE2-48D8-9031-605183489C9E}" destId="{17BFA9BD-9C04-412D-A635-A37DEF615B79}" srcOrd="0" destOrd="0" presId="urn:microsoft.com/office/officeart/2005/8/layout/hProcess9#2"/>
    <dgm:cxn modelId="{C9648A23-B974-4615-801D-A7EE7ACB48F6}" type="presParOf" srcId="{FDA5294B-CDE2-48D8-9031-605183489C9E}" destId="{DA8C78AD-7968-4C20-9FC9-FD23513C091E}" srcOrd="1" destOrd="0" presId="urn:microsoft.com/office/officeart/2005/8/layout/hProcess9#2"/>
    <dgm:cxn modelId="{02EB6AAB-3370-4763-B43B-E5E773007C88}" type="presParOf" srcId="{DA8C78AD-7968-4C20-9FC9-FD23513C091E}" destId="{927C3E62-6003-42CB-939D-2A033DA05CFA}" srcOrd="0" destOrd="0" presId="urn:microsoft.com/office/officeart/2005/8/layout/hProcess9#2"/>
    <dgm:cxn modelId="{6CCE1714-DDB1-49B7-9B9F-D39E19F1D704}" type="presParOf" srcId="{DA8C78AD-7968-4C20-9FC9-FD23513C091E}" destId="{5F5D59A7-0025-49A2-9448-B6B5900476DC}" srcOrd="1" destOrd="0" presId="urn:microsoft.com/office/officeart/2005/8/layout/hProcess9#2"/>
    <dgm:cxn modelId="{BF74FCBF-6EB0-46EE-82A5-BA169DC813CC}" type="presParOf" srcId="{DA8C78AD-7968-4C20-9FC9-FD23513C091E}" destId="{5D106026-F0BE-4142-AD78-2EC87AFE2CC4}" srcOrd="2" destOrd="0" presId="urn:microsoft.com/office/officeart/2005/8/layout/hProcess9#2"/>
    <dgm:cxn modelId="{16068297-B106-4EDA-B135-9A03E62E6A4D}" type="presParOf" srcId="{DA8C78AD-7968-4C20-9FC9-FD23513C091E}" destId="{9BBAA110-F0D1-4FF3-B9CB-6128FC7798FA}" srcOrd="3" destOrd="0" presId="urn:microsoft.com/office/officeart/2005/8/layout/hProcess9#2"/>
    <dgm:cxn modelId="{A884BAFD-3D09-4A67-9A0F-5EEF01DB7321}" type="presParOf" srcId="{DA8C78AD-7968-4C20-9FC9-FD23513C091E}" destId="{45698925-3961-4AE6-939A-6549A5F27440}" srcOrd="4" destOrd="0" presId="urn:microsoft.com/office/officeart/2005/8/layout/hProcess9#2"/>
    <dgm:cxn modelId="{24A2971D-4ABA-4A20-A08A-E5CDD3FB3730}" type="presParOf" srcId="{DA8C78AD-7968-4C20-9FC9-FD23513C091E}" destId="{C3F535CC-9189-45F5-9589-53F09D3B9913}" srcOrd="5" destOrd="0" presId="urn:microsoft.com/office/officeart/2005/8/layout/hProcess9#2"/>
    <dgm:cxn modelId="{E624102C-5BE0-4F44-AE2F-318EC8D7B611}" type="presParOf" srcId="{DA8C78AD-7968-4C20-9FC9-FD23513C091E}" destId="{A3141E31-0463-4963-8C13-15C98756C8CA}" srcOrd="6" destOrd="0" presId="urn:microsoft.com/office/officeart/2005/8/layout/hProcess9#2"/>
    <dgm:cxn modelId="{7E2653B4-7984-4567-9331-C4DB5BDD4792}" type="presParOf" srcId="{DA8C78AD-7968-4C20-9FC9-FD23513C091E}" destId="{E8C5DDAB-B78D-4065-B691-47D7D99C5F21}" srcOrd="7" destOrd="0" presId="urn:microsoft.com/office/officeart/2005/8/layout/hProcess9#2"/>
    <dgm:cxn modelId="{74CA21A0-4614-43F7-A51E-E4EEF4FDD040}" type="presParOf" srcId="{DA8C78AD-7968-4C20-9FC9-FD23513C091E}" destId="{4D4025DE-55B8-4F0C-9B10-8E83A885F0A1}" srcOrd="8" destOrd="0" presId="urn:microsoft.com/office/officeart/2005/8/layout/hProcess9#2"/>
    <dgm:cxn modelId="{1D9F7604-290E-4210-BC7A-8C33BA7CA430}" type="presParOf" srcId="{DA8C78AD-7968-4C20-9FC9-FD23513C091E}" destId="{B0B2A70E-423D-4D9F-93CF-9F2D1C2FA92D}" srcOrd="9" destOrd="0" presId="urn:microsoft.com/office/officeart/2005/8/layout/hProcess9#2"/>
    <dgm:cxn modelId="{E09A8A6E-E5DE-47FA-9360-23B8124EFA88}" type="presParOf" srcId="{DA8C78AD-7968-4C20-9FC9-FD23513C091E}" destId="{8ED82802-41F1-4676-8E84-F57E84FA7F88}" srcOrd="10" destOrd="0" presId="urn:microsoft.com/office/officeart/2005/8/layout/hProcess9#2"/>
    <dgm:cxn modelId="{7747A320-7FBB-4BA6-880C-53706DB9F276}" type="presParOf" srcId="{DA8C78AD-7968-4C20-9FC9-FD23513C091E}" destId="{C6FAAF88-B146-4F72-8249-8CD53CA93751}" srcOrd="11" destOrd="0" presId="urn:microsoft.com/office/officeart/2005/8/layout/hProcess9#2"/>
    <dgm:cxn modelId="{87130E6D-1F42-4B77-B790-332DC6AC3EA4}" type="presParOf" srcId="{DA8C78AD-7968-4C20-9FC9-FD23513C091E}" destId="{6DCB66DD-45EE-4FFE-8824-793E70D1E8F7}" srcOrd="12" destOrd="0" presId="urn:microsoft.com/office/officeart/2005/8/layout/hProcess9#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FA9BD-9C04-412D-A635-A37DEF615B79}">
      <dsp:nvSpPr>
        <dsp:cNvPr id="0" name=""/>
        <dsp:cNvSpPr/>
      </dsp:nvSpPr>
      <dsp:spPr>
        <a:xfrm>
          <a:off x="852437" y="0"/>
          <a:ext cx="9660955" cy="51110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C3E62-6003-42CB-939D-2A033DA05CFA}">
      <dsp:nvSpPr>
        <dsp:cNvPr id="0" name=""/>
        <dsp:cNvSpPr/>
      </dsp:nvSpPr>
      <dsp:spPr>
        <a:xfrm>
          <a:off x="7992" y="678569"/>
          <a:ext cx="2571080" cy="3753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98525">
            <a:lnSpc>
              <a:spcPct val="90000"/>
            </a:lnSpc>
            <a:spcBef>
              <a:spcPct val="0"/>
            </a:spcBef>
            <a:spcAft>
              <a:spcPct val="35000"/>
            </a:spcAft>
            <a:buNone/>
          </a:pPr>
          <a:endParaRPr lang="el-GR" sz="2000" b="1" kern="1200" dirty="0"/>
        </a:p>
        <a:p>
          <a:pPr marL="0" lvl="0" indent="0" algn="ctr" defTabSz="898525">
            <a:lnSpc>
              <a:spcPct val="90000"/>
            </a:lnSpc>
            <a:spcBef>
              <a:spcPct val="0"/>
            </a:spcBef>
            <a:spcAft>
              <a:spcPct val="35000"/>
            </a:spcAft>
            <a:buNone/>
          </a:pPr>
          <a:r>
            <a:rPr lang="el-GR" sz="2000" b="1" kern="1200" dirty="0"/>
            <a:t>Νέο μοντέλο διακυβέρνησης</a:t>
          </a:r>
        </a:p>
        <a:p>
          <a:pPr marL="0" lvl="0" indent="0" algn="ctr" defTabSz="898525">
            <a:lnSpc>
              <a:spcPct val="90000"/>
            </a:lnSpc>
            <a:spcBef>
              <a:spcPct val="0"/>
            </a:spcBef>
            <a:spcAft>
              <a:spcPct val="35000"/>
            </a:spcAft>
            <a:buNone/>
          </a:pPr>
          <a:endParaRPr lang="el-GR" sz="1200" b="1" kern="1200" dirty="0"/>
        </a:p>
        <a:p>
          <a:pPr marL="0" lvl="0" indent="0" algn="ctr" defTabSz="898525">
            <a:lnSpc>
              <a:spcPct val="90000"/>
            </a:lnSpc>
            <a:spcBef>
              <a:spcPct val="0"/>
            </a:spcBef>
            <a:spcAft>
              <a:spcPct val="35000"/>
            </a:spcAft>
            <a:buNone/>
          </a:pPr>
          <a:r>
            <a:rPr lang="el-GR" sz="2000" b="0" kern="1200" dirty="0"/>
            <a:t>- Νέο Υπουργείο Εθνικής Οικονομίας και Οικονομικών. </a:t>
          </a:r>
        </a:p>
        <a:p>
          <a:pPr marL="0" lvl="0" indent="0" algn="ctr" defTabSz="898525">
            <a:lnSpc>
              <a:spcPct val="90000"/>
            </a:lnSpc>
            <a:spcBef>
              <a:spcPct val="0"/>
            </a:spcBef>
            <a:spcAft>
              <a:spcPct val="35000"/>
            </a:spcAft>
            <a:buNone/>
          </a:pPr>
          <a:r>
            <a:rPr lang="el-GR" sz="2000" b="0" kern="1200" dirty="0"/>
            <a:t>- Ενοποίηση βασικών αναπτυξιακών χρηματοδοτικών εργαλείων.</a:t>
          </a:r>
        </a:p>
        <a:p>
          <a:pPr marL="0" lvl="0" indent="0" algn="ctr" defTabSz="898525">
            <a:lnSpc>
              <a:spcPct val="90000"/>
            </a:lnSpc>
            <a:spcBef>
              <a:spcPct val="0"/>
            </a:spcBef>
            <a:spcAft>
              <a:spcPct val="35000"/>
            </a:spcAft>
            <a:buNone/>
          </a:pPr>
          <a:endParaRPr lang="el-GR" sz="1200" b="1" kern="1200" dirty="0"/>
        </a:p>
        <a:p>
          <a:pPr marL="0" lvl="0" indent="0" algn="ctr" defTabSz="898525">
            <a:lnSpc>
              <a:spcPct val="90000"/>
            </a:lnSpc>
            <a:spcBef>
              <a:spcPct val="0"/>
            </a:spcBef>
            <a:spcAft>
              <a:spcPct val="35000"/>
            </a:spcAft>
            <a:buNone/>
          </a:pPr>
          <a:endParaRPr lang="en-US" sz="1200" kern="1200" dirty="0"/>
        </a:p>
      </dsp:txBody>
      <dsp:txXfrm>
        <a:off x="133502" y="804079"/>
        <a:ext cx="2320060" cy="3502860"/>
      </dsp:txXfrm>
    </dsp:sp>
    <dsp:sp modelId="{5D106026-F0BE-4142-AD78-2EC87AFE2CC4}">
      <dsp:nvSpPr>
        <dsp:cNvPr id="0" name=""/>
        <dsp:cNvSpPr/>
      </dsp:nvSpPr>
      <dsp:spPr>
        <a:xfrm>
          <a:off x="2930925" y="678569"/>
          <a:ext cx="2464170" cy="3753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latin typeface="Calibri" panose="020F0502020204030204" pitchFamily="34" charset="0"/>
              <a:cs typeface="Calibri" panose="020F0502020204030204" pitchFamily="34" charset="0"/>
            </a:rPr>
            <a:t>Επιπλέον πόροι </a:t>
          </a:r>
        </a:p>
        <a:p>
          <a:pPr marL="0" lvl="0" indent="0" algn="ctr" defTabSz="889000">
            <a:lnSpc>
              <a:spcPct val="90000"/>
            </a:lnSpc>
            <a:spcBef>
              <a:spcPct val="0"/>
            </a:spcBef>
            <a:spcAft>
              <a:spcPct val="35000"/>
            </a:spcAft>
            <a:buNone/>
          </a:pPr>
          <a:endParaRPr lang="el-GR" sz="2000" b="1" kern="1200" dirty="0">
            <a:latin typeface="Calibri" panose="020F0502020204030204" pitchFamily="34" charset="0"/>
            <a:cs typeface="Calibri" panose="020F0502020204030204" pitchFamily="34" charset="0"/>
          </a:endParaRPr>
        </a:p>
        <a:p>
          <a:pPr marL="0" lvl="0" indent="0" algn="ctr" defTabSz="889000">
            <a:lnSpc>
              <a:spcPct val="90000"/>
            </a:lnSpc>
            <a:spcBef>
              <a:spcPct val="0"/>
            </a:spcBef>
            <a:spcAft>
              <a:spcPct val="35000"/>
            </a:spcAft>
            <a:buNone/>
          </a:pPr>
          <a:r>
            <a:rPr lang="el-GR" sz="2000" b="1" kern="1200" dirty="0">
              <a:solidFill>
                <a:schemeClr val="bg1"/>
              </a:solidFill>
              <a:latin typeface="Calibri" panose="020F0502020204030204" pitchFamily="34" charset="0"/>
              <a:cs typeface="Calibri" panose="020F0502020204030204" pitchFamily="34" charset="0"/>
            </a:rPr>
            <a:t>10</a:t>
          </a:r>
          <a:r>
            <a:rPr lang="en-GB" sz="2000" b="1" kern="1200" dirty="0">
              <a:solidFill>
                <a:schemeClr val="bg1"/>
              </a:solidFill>
              <a:latin typeface="Calibri" panose="020F0502020204030204" pitchFamily="34" charset="0"/>
              <a:cs typeface="Calibri" panose="020F0502020204030204" pitchFamily="34" charset="0"/>
            </a:rPr>
            <a:t>2</a:t>
          </a:r>
          <a:r>
            <a:rPr lang="el-GR" sz="2000" b="1" kern="1200" dirty="0">
              <a:solidFill>
                <a:schemeClr val="bg1"/>
              </a:solidFill>
              <a:latin typeface="Calibri" panose="020F0502020204030204" pitchFamily="34" charset="0"/>
              <a:cs typeface="Calibri" panose="020F0502020204030204" pitchFamily="34" charset="0"/>
            </a:rPr>
            <a:t> δις</a:t>
          </a:r>
          <a:endParaRPr lang="en-US" sz="2000" b="1" kern="1200" dirty="0">
            <a:solidFill>
              <a:schemeClr val="bg1"/>
            </a:solidFill>
            <a:latin typeface="Calibri" panose="020F0502020204030204" pitchFamily="34" charset="0"/>
            <a:cs typeface="Calibri" panose="020F0502020204030204" pitchFamily="34" charset="0"/>
          </a:endParaRPr>
        </a:p>
      </dsp:txBody>
      <dsp:txXfrm>
        <a:off x="3051216" y="798860"/>
        <a:ext cx="2223588" cy="3513298"/>
      </dsp:txXfrm>
    </dsp:sp>
    <dsp:sp modelId="{45698925-3961-4AE6-939A-6549A5F27440}">
      <dsp:nvSpPr>
        <dsp:cNvPr id="0" name=""/>
        <dsp:cNvSpPr/>
      </dsp:nvSpPr>
      <dsp:spPr>
        <a:xfrm>
          <a:off x="5746947" y="678569"/>
          <a:ext cx="2744560" cy="3753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latin typeface="Calibri" panose="020F0502020204030204" pitchFamily="34" charset="0"/>
              <a:cs typeface="Calibri" panose="020F0502020204030204" pitchFamily="34" charset="0"/>
            </a:rPr>
            <a:t>Εργαλεία εσωτερικής παρακολούθησης και δημόσιας λογοδοσίας</a:t>
          </a:r>
        </a:p>
        <a:p>
          <a:pPr marL="0" lvl="0" indent="0" algn="ctr" defTabSz="889000">
            <a:lnSpc>
              <a:spcPct val="90000"/>
            </a:lnSpc>
            <a:spcBef>
              <a:spcPct val="0"/>
            </a:spcBef>
            <a:spcAft>
              <a:spcPct val="35000"/>
            </a:spcAft>
            <a:buNone/>
          </a:pPr>
          <a:endParaRPr lang="el-GR" sz="2000" b="1" kern="1200" dirty="0">
            <a:latin typeface="Calibri" panose="020F0502020204030204" pitchFamily="34" charset="0"/>
            <a:cs typeface="Calibri" panose="020F0502020204030204" pitchFamily="34" charset="0"/>
          </a:endParaRPr>
        </a:p>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www.erga.gov.gr </a:t>
          </a:r>
        </a:p>
      </dsp:txBody>
      <dsp:txXfrm>
        <a:off x="5880925" y="812547"/>
        <a:ext cx="2476604" cy="3485924"/>
      </dsp:txXfrm>
    </dsp:sp>
    <dsp:sp modelId="{6DCB66DD-45EE-4FFE-8824-793E70D1E8F7}">
      <dsp:nvSpPr>
        <dsp:cNvPr id="0" name=""/>
        <dsp:cNvSpPr/>
      </dsp:nvSpPr>
      <dsp:spPr>
        <a:xfrm>
          <a:off x="8843360" y="678569"/>
          <a:ext cx="2514476" cy="3753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latin typeface="Calibri" panose="020F0502020204030204" pitchFamily="34" charset="0"/>
              <a:cs typeface="Calibri" panose="020F0502020204030204" pitchFamily="34" charset="0"/>
            </a:rPr>
            <a:t>Συμμετοχή των τοπικών κοινωνιών στη διαμόρφωση της αναπτυξιακής στρατηγικής κάθε Περιφέρειας &amp; Περιφερειακής Ενότητας</a:t>
          </a:r>
          <a:endParaRPr lang="en-US" sz="2000" b="1" kern="1200" dirty="0">
            <a:latin typeface="Calibri" panose="020F0502020204030204" pitchFamily="34" charset="0"/>
            <a:cs typeface="Calibri" panose="020F0502020204030204" pitchFamily="34" charset="0"/>
          </a:endParaRPr>
        </a:p>
      </dsp:txBody>
      <dsp:txXfrm>
        <a:off x="8966107" y="801316"/>
        <a:ext cx="2268982" cy="3508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66A0A-84EE-4F3D-8E77-581326C59A8B}">
      <dsp:nvSpPr>
        <dsp:cNvPr id="0" name=""/>
        <dsp:cNvSpPr/>
      </dsp:nvSpPr>
      <dsp:spPr>
        <a:xfrm>
          <a:off x="7143" y="1855258"/>
          <a:ext cx="4270374" cy="170814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l-GR" sz="2400" b="1" kern="1200" dirty="0"/>
            <a:t>12 + 1 Περιφερειακά Σχέδια Ανάπτυξης </a:t>
          </a:r>
          <a:endParaRPr lang="en-US" sz="2400" b="1" kern="1200" dirty="0"/>
        </a:p>
      </dsp:txBody>
      <dsp:txXfrm>
        <a:off x="861218" y="1855258"/>
        <a:ext cx="2562225" cy="1708149"/>
      </dsp:txXfrm>
    </dsp:sp>
    <dsp:sp modelId="{78A05731-CA51-48CF-AB89-F1D8BC23613F}">
      <dsp:nvSpPr>
        <dsp:cNvPr id="0" name=""/>
        <dsp:cNvSpPr/>
      </dsp:nvSpPr>
      <dsp:spPr>
        <a:xfrm>
          <a:off x="3850481" y="1855258"/>
          <a:ext cx="4270374" cy="170814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l-GR" sz="2400" b="1" kern="1200" dirty="0">
              <a:ea typeface="Calibri" panose="020F0502020204030204"/>
              <a:cs typeface="Calibri" panose="020F0502020204030204"/>
              <a:sym typeface="Calibri" panose="020F0502020204030204"/>
            </a:rPr>
            <a:t>Εθνική Στρατηγική Περιφερειακής &amp; Τοπικής Ανάπτυξης</a:t>
          </a:r>
          <a:endParaRPr lang="en-US" sz="2400" kern="1200" dirty="0"/>
        </a:p>
      </dsp:txBody>
      <dsp:txXfrm>
        <a:off x="4704556" y="1855258"/>
        <a:ext cx="2562225" cy="1708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FA9BD-9C04-412D-A635-A37DEF615B79}">
      <dsp:nvSpPr>
        <dsp:cNvPr id="0" name=""/>
        <dsp:cNvSpPr/>
      </dsp:nvSpPr>
      <dsp:spPr>
        <a:xfrm>
          <a:off x="852437" y="0"/>
          <a:ext cx="9660955" cy="51110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C3E62-6003-42CB-939D-2A033DA05CFA}">
      <dsp:nvSpPr>
        <dsp:cNvPr id="0" name=""/>
        <dsp:cNvSpPr/>
      </dsp:nvSpPr>
      <dsp:spPr>
        <a:xfrm>
          <a:off x="2962" y="1265682"/>
          <a:ext cx="1464644"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898525">
            <a:lnSpc>
              <a:spcPct val="90000"/>
            </a:lnSpc>
            <a:spcBef>
              <a:spcPct val="0"/>
            </a:spcBef>
            <a:spcAft>
              <a:spcPct val="35000"/>
            </a:spcAft>
            <a:buNone/>
          </a:pPr>
          <a:r>
            <a:rPr lang="el-GR" sz="1400" b="1" kern="1200" dirty="0">
              <a:solidFill>
                <a:schemeClr val="bg1"/>
              </a:solidFill>
              <a:latin typeface="Calibri" panose="020F0502020204030204" pitchFamily="34" charset="0"/>
              <a:cs typeface="Calibri" panose="020F0502020204030204" pitchFamily="34" charset="0"/>
            </a:rPr>
            <a:t>Κείμενο βάσης για  διαβούλευση</a:t>
          </a:r>
          <a:endParaRPr lang="en-US" sz="1400" kern="1200" dirty="0">
            <a:solidFill>
              <a:schemeClr val="bg1"/>
            </a:solidFill>
          </a:endParaRPr>
        </a:p>
      </dsp:txBody>
      <dsp:txXfrm>
        <a:off x="74460" y="1337180"/>
        <a:ext cx="1321648" cy="2436658"/>
      </dsp:txXfrm>
    </dsp:sp>
    <dsp:sp modelId="{5D106026-F0BE-4142-AD78-2EC87AFE2CC4}">
      <dsp:nvSpPr>
        <dsp:cNvPr id="0" name=""/>
        <dsp:cNvSpPr/>
      </dsp:nvSpPr>
      <dsp:spPr>
        <a:xfrm>
          <a:off x="1682658" y="1265682"/>
          <a:ext cx="1403741"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bg1"/>
              </a:solidFill>
              <a:latin typeface="Calibri" panose="020F0502020204030204" pitchFamily="34" charset="0"/>
              <a:cs typeface="Calibri" panose="020F0502020204030204" pitchFamily="34" charset="0"/>
            </a:rPr>
            <a:t>Εμπλεκόμενοι φορείς</a:t>
          </a:r>
          <a:endParaRPr lang="en-US" sz="1200" b="1" kern="1200" dirty="0">
            <a:solidFill>
              <a:schemeClr val="bg1"/>
            </a:solidFill>
            <a:latin typeface="Calibri" panose="020F0502020204030204" pitchFamily="34" charset="0"/>
            <a:cs typeface="Calibri" panose="020F0502020204030204" pitchFamily="34" charset="0"/>
          </a:endParaRPr>
        </a:p>
      </dsp:txBody>
      <dsp:txXfrm>
        <a:off x="1751183" y="1334207"/>
        <a:ext cx="1266691" cy="2442604"/>
      </dsp:txXfrm>
    </dsp:sp>
    <dsp:sp modelId="{45698925-3961-4AE6-939A-6549A5F27440}">
      <dsp:nvSpPr>
        <dsp:cNvPr id="0" name=""/>
        <dsp:cNvSpPr/>
      </dsp:nvSpPr>
      <dsp:spPr>
        <a:xfrm>
          <a:off x="3301451" y="1265682"/>
          <a:ext cx="1563468"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bg1"/>
              </a:solidFill>
              <a:latin typeface="Calibri" panose="020F0502020204030204" pitchFamily="34" charset="0"/>
              <a:cs typeface="Calibri" panose="020F0502020204030204" pitchFamily="34" charset="0"/>
            </a:rPr>
            <a:t>Προκαταρκτική γραπτή διαβούλευση</a:t>
          </a:r>
          <a:endParaRPr lang="en-US" sz="1200" b="1" kern="1200" dirty="0">
            <a:solidFill>
              <a:schemeClr val="bg1"/>
            </a:solidFill>
            <a:latin typeface="Calibri" panose="020F0502020204030204" pitchFamily="34" charset="0"/>
            <a:cs typeface="Calibri" panose="020F0502020204030204" pitchFamily="34" charset="0"/>
          </a:endParaRPr>
        </a:p>
      </dsp:txBody>
      <dsp:txXfrm>
        <a:off x="3377773" y="1342004"/>
        <a:ext cx="1410824" cy="2427010"/>
      </dsp:txXfrm>
    </dsp:sp>
    <dsp:sp modelId="{A3141E31-0463-4963-8C13-15C98756C8CA}">
      <dsp:nvSpPr>
        <dsp:cNvPr id="0" name=""/>
        <dsp:cNvSpPr/>
      </dsp:nvSpPr>
      <dsp:spPr>
        <a:xfrm>
          <a:off x="5079972" y="1265682"/>
          <a:ext cx="1290310"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bg1"/>
              </a:solidFill>
              <a:latin typeface="Calibri" panose="020F0502020204030204" pitchFamily="34" charset="0"/>
              <a:cs typeface="Calibri" panose="020F0502020204030204" pitchFamily="34" charset="0"/>
            </a:rPr>
            <a:t>Τοπική διαβούλευση εστιασμένη στις προτεραιότητες &amp; </a:t>
          </a:r>
          <a:r>
            <a:rPr lang="el-GR" sz="1200" b="1" kern="1200" dirty="0">
              <a:solidFill>
                <a:prstClr val="white"/>
              </a:solidFill>
              <a:latin typeface="Calibri" panose="020F0502020204030204" pitchFamily="34" charset="0"/>
              <a:ea typeface="+mn-ea"/>
              <a:cs typeface="Calibri" panose="020F0502020204030204" pitchFamily="34" charset="0"/>
            </a:rPr>
            <a:t>προβλήματα της περιοχής ανά περιφερειακή ενότητα</a:t>
          </a:r>
          <a:endParaRPr lang="en-US" sz="1200" b="1" kern="1200" dirty="0">
            <a:solidFill>
              <a:prstClr val="white"/>
            </a:solidFill>
            <a:latin typeface="Calibri" panose="020F0502020204030204" pitchFamily="34" charset="0"/>
            <a:ea typeface="+mn-ea"/>
            <a:cs typeface="Calibri" panose="020F0502020204030204" pitchFamily="34" charset="0"/>
          </a:endParaRPr>
        </a:p>
      </dsp:txBody>
      <dsp:txXfrm>
        <a:off x="5142960" y="1328670"/>
        <a:ext cx="1164334" cy="2453678"/>
      </dsp:txXfrm>
    </dsp:sp>
    <dsp:sp modelId="{4D4025DE-55B8-4F0C-9B10-8E83A885F0A1}">
      <dsp:nvSpPr>
        <dsp:cNvPr id="0" name=""/>
        <dsp:cNvSpPr/>
      </dsp:nvSpPr>
      <dsp:spPr>
        <a:xfrm>
          <a:off x="6585334" y="1265682"/>
          <a:ext cx="1368374"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bg1"/>
              </a:solidFill>
              <a:latin typeface="Calibri" panose="020F0502020204030204" pitchFamily="34" charset="0"/>
              <a:cs typeface="Calibri" panose="020F0502020204030204" pitchFamily="34" charset="0"/>
            </a:rPr>
            <a:t>Σύνταξη προσχεδίου Περιφερειακών &amp; Τοπικών Σχεδίων Ανάπτυξης</a:t>
          </a:r>
          <a:endParaRPr lang="en-US" sz="1200" b="1" kern="1200" dirty="0">
            <a:solidFill>
              <a:schemeClr val="bg1"/>
            </a:solidFill>
            <a:latin typeface="Calibri" panose="020F0502020204030204" pitchFamily="34" charset="0"/>
            <a:cs typeface="Calibri" panose="020F0502020204030204" pitchFamily="34" charset="0"/>
          </a:endParaRPr>
        </a:p>
      </dsp:txBody>
      <dsp:txXfrm>
        <a:off x="6652133" y="1332481"/>
        <a:ext cx="1234776" cy="2446056"/>
      </dsp:txXfrm>
    </dsp:sp>
    <dsp:sp modelId="{8ED82802-41F1-4676-8E84-F57E84FA7F88}">
      <dsp:nvSpPr>
        <dsp:cNvPr id="0" name=""/>
        <dsp:cNvSpPr/>
      </dsp:nvSpPr>
      <dsp:spPr>
        <a:xfrm>
          <a:off x="8168760" y="1265682"/>
          <a:ext cx="1546656"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bg1"/>
              </a:solidFill>
              <a:latin typeface="Calibri" panose="020F0502020204030204" pitchFamily="34" charset="0"/>
              <a:cs typeface="Calibri" panose="020F0502020204030204" pitchFamily="34" charset="0"/>
            </a:rPr>
            <a:t>Ανοικτή στους πολίτες διαβούλευση του Περιφερειακού Σχεδίου Ανάπτυξης μέσω της πλατφόρμας </a:t>
          </a:r>
          <a:r>
            <a:rPr lang="en-US" sz="1200" b="1" kern="1200" dirty="0">
              <a:solidFill>
                <a:schemeClr val="bg1"/>
              </a:solidFill>
              <a:latin typeface="Calibri" panose="020F0502020204030204" pitchFamily="34" charset="0"/>
              <a:cs typeface="Calibri" panose="020F0502020204030204" pitchFamily="34" charset="0"/>
              <a:hlinkClick xmlns:r="http://schemas.openxmlformats.org/officeDocument/2006/relationships" r:id="rId1"/>
            </a:rPr>
            <a:t>www.erga.gov.gr</a:t>
          </a:r>
          <a:r>
            <a:rPr lang="en-US" sz="1200" b="1" kern="1200" dirty="0">
              <a:solidFill>
                <a:schemeClr val="bg1"/>
              </a:solidFill>
              <a:latin typeface="Calibri" panose="020F0502020204030204" pitchFamily="34" charset="0"/>
              <a:cs typeface="Calibri" panose="020F0502020204030204" pitchFamily="34" charset="0"/>
            </a:rPr>
            <a:t> </a:t>
          </a:r>
        </a:p>
      </dsp:txBody>
      <dsp:txXfrm>
        <a:off x="8244262" y="1341184"/>
        <a:ext cx="1395652" cy="2428650"/>
      </dsp:txXfrm>
    </dsp:sp>
    <dsp:sp modelId="{6DCB66DD-45EE-4FFE-8824-793E70D1E8F7}">
      <dsp:nvSpPr>
        <dsp:cNvPr id="0" name=""/>
        <dsp:cNvSpPr/>
      </dsp:nvSpPr>
      <dsp:spPr>
        <a:xfrm>
          <a:off x="9930468" y="1265682"/>
          <a:ext cx="1432399" cy="25796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bg1"/>
              </a:solidFill>
              <a:latin typeface="Calibri" panose="020F0502020204030204" pitchFamily="34" charset="0"/>
              <a:cs typeface="Calibri" panose="020F0502020204030204" pitchFamily="34" charset="0"/>
            </a:rPr>
            <a:t>Τελικό περιφερειακό &amp; τοπικό σχέδιο ανάπτυξης</a:t>
          </a:r>
          <a:endParaRPr lang="en-US" sz="1200" b="1" kern="1200" dirty="0">
            <a:solidFill>
              <a:srgbClr val="FF0000"/>
            </a:solidFill>
            <a:latin typeface="Calibri" panose="020F0502020204030204" pitchFamily="34" charset="0"/>
            <a:cs typeface="Calibri" panose="020F0502020204030204" pitchFamily="34" charset="0"/>
          </a:endParaRPr>
        </a:p>
      </dsp:txBody>
      <dsp:txXfrm>
        <a:off x="10000392" y="1335606"/>
        <a:ext cx="1292551" cy="24398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2">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2">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4279230" cy="341031"/>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sz="quarter" idx="1"/>
          </p:nvPr>
        </p:nvSpPr>
        <p:spPr>
          <a:xfrm>
            <a:off x="5591128" y="0"/>
            <a:ext cx="4279230" cy="341031"/>
          </a:xfrm>
          <a:prstGeom prst="rect">
            <a:avLst/>
          </a:prstGeom>
        </p:spPr>
        <p:txBody>
          <a:bodyPr vert="horz" lIns="91440" tIns="45720" rIns="91440" bIns="45720" rtlCol="0"/>
          <a:lstStyle>
            <a:lvl1pPr algn="r">
              <a:defRPr sz="1200"/>
            </a:lvl1pPr>
          </a:lstStyle>
          <a:p>
            <a:fld id="{47776BEC-56E1-4368-AA11-633F2DA1B9BD}" type="datetimeFigureOut">
              <a:rPr lang="en-US" smtClean="0"/>
              <a:t>8/26/2024</a:t>
            </a:fld>
            <a:endParaRPr lang="en-US"/>
          </a:p>
        </p:txBody>
      </p:sp>
      <p:sp>
        <p:nvSpPr>
          <p:cNvPr id="4" name="Θέση υποσέλιδου 3"/>
          <p:cNvSpPr>
            <a:spLocks noGrp="1"/>
          </p:cNvSpPr>
          <p:nvPr>
            <p:ph type="ftr" sz="quarter" idx="2"/>
          </p:nvPr>
        </p:nvSpPr>
        <p:spPr>
          <a:xfrm>
            <a:off x="0" y="6456645"/>
            <a:ext cx="4279230" cy="341031"/>
          </a:xfrm>
          <a:prstGeom prst="rect">
            <a:avLst/>
          </a:prstGeom>
        </p:spPr>
        <p:txBody>
          <a:bodyPr vert="horz" lIns="91440" tIns="45720" rIns="91440" bIns="45720" rtlCol="0" anchor="b"/>
          <a:lstStyle>
            <a:lvl1pPr algn="l">
              <a:defRPr sz="1200"/>
            </a:lvl1pPr>
          </a:lstStyle>
          <a:p>
            <a:endParaRPr lang="en-US"/>
          </a:p>
        </p:txBody>
      </p:sp>
      <p:sp>
        <p:nvSpPr>
          <p:cNvPr id="5" name="Θέση αριθμού διαφάνειας 4"/>
          <p:cNvSpPr>
            <a:spLocks noGrp="1"/>
          </p:cNvSpPr>
          <p:nvPr>
            <p:ph type="sldNum" sz="quarter" idx="3"/>
          </p:nvPr>
        </p:nvSpPr>
        <p:spPr>
          <a:xfrm>
            <a:off x="5591128" y="6456645"/>
            <a:ext cx="4279230" cy="341031"/>
          </a:xfrm>
          <a:prstGeom prst="rect">
            <a:avLst/>
          </a:prstGeom>
        </p:spPr>
        <p:txBody>
          <a:bodyPr vert="horz" lIns="91440" tIns="45720" rIns="91440" bIns="45720" rtlCol="0" anchor="b"/>
          <a:lstStyle>
            <a:lvl1pPr algn="r">
              <a:defRPr sz="1200"/>
            </a:lvl1pPr>
          </a:lstStyle>
          <a:p>
            <a:fld id="{BE8CF810-EC03-4057-975B-A76CBB1D903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0"/>
            <a:ext cx="4278154" cy="341064"/>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592225" y="0"/>
            <a:ext cx="4278154" cy="341064"/>
          </a:xfrm>
          <a:prstGeom prst="rect">
            <a:avLst/>
          </a:prstGeom>
        </p:spPr>
        <p:txBody>
          <a:bodyPr vert="horz" lIns="91440" tIns="45720" rIns="91440" bIns="45720" rtlCol="0"/>
          <a:lstStyle>
            <a:lvl1pPr algn="r">
              <a:defRPr sz="1200"/>
            </a:lvl1pPr>
          </a:lstStyle>
          <a:p>
            <a:fld id="{972A7146-199A-4577-90BF-92DCF336C4DF}" type="datetimeFigureOut">
              <a:rPr lang="el-GR" smtClean="0"/>
              <a:t>26/8/2024</a:t>
            </a:fld>
            <a:endParaRPr lang="el-GR"/>
          </a:p>
        </p:txBody>
      </p:sp>
      <p:sp>
        <p:nvSpPr>
          <p:cNvPr id="4" name="Θέση εικόνας διαφάνειας 3"/>
          <p:cNvSpPr>
            <a:spLocks noGrp="1" noRot="1" noChangeAspect="1"/>
          </p:cNvSpPr>
          <p:nvPr>
            <p:ph type="sldImg" idx="2"/>
          </p:nvPr>
        </p:nvSpPr>
        <p:spPr>
          <a:xfrm>
            <a:off x="2898775" y="849313"/>
            <a:ext cx="4075113" cy="2293937"/>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87267" y="3271382"/>
            <a:ext cx="7898130" cy="2676584"/>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1" y="6456612"/>
            <a:ext cx="4278154" cy="34106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592225" y="6456612"/>
            <a:ext cx="4278154" cy="341064"/>
          </a:xfrm>
          <a:prstGeom prst="rect">
            <a:avLst/>
          </a:prstGeom>
        </p:spPr>
        <p:txBody>
          <a:bodyPr vert="horz" lIns="91440" tIns="45720" rIns="91440" bIns="45720" rtlCol="0" anchor="b"/>
          <a:lstStyle>
            <a:lvl1pPr algn="r">
              <a:defRPr sz="1200"/>
            </a:lvl1pPr>
          </a:lstStyle>
          <a:p>
            <a:fld id="{102834EC-EC5B-401B-B0B6-26725002B175}" type="slidenum">
              <a:rPr lang="el-GR" smtClean="0"/>
              <a:t>‹#›</a:t>
            </a:fld>
            <a:endParaRPr lang="el-GR"/>
          </a:p>
        </p:txBody>
      </p:sp>
    </p:spTree>
    <p:extLst>
      <p:ext uri="{BB962C8B-B14F-4D97-AF65-F5344CB8AC3E}">
        <p14:creationId xmlns:p14="http://schemas.microsoft.com/office/powerpoint/2010/main" val="314399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a:extLst>
            <a:ext uri="{FF2B5EF4-FFF2-40B4-BE49-F238E27FC236}">
              <a16:creationId xmlns:a16="http://schemas.microsoft.com/office/drawing/2014/main" id="{E7AD0110-E65F-E5B4-05EB-CD8DD109D504}"/>
            </a:ext>
          </a:extLst>
        </p:cNvPr>
        <p:cNvGrpSpPr/>
        <p:nvPr/>
      </p:nvGrpSpPr>
      <p:grpSpPr>
        <a:xfrm>
          <a:off x="0" y="0"/>
          <a:ext cx="0" cy="0"/>
          <a:chOff x="0" y="0"/>
          <a:chExt cx="0" cy="0"/>
        </a:xfrm>
      </p:grpSpPr>
      <p:sp>
        <p:nvSpPr>
          <p:cNvPr id="828" name="Google Shape;828;gf7edb8a11a_1_0:notes">
            <a:extLst>
              <a:ext uri="{FF2B5EF4-FFF2-40B4-BE49-F238E27FC236}">
                <a16:creationId xmlns:a16="http://schemas.microsoft.com/office/drawing/2014/main" id="{A8E92A46-BD1A-CD33-F96A-FCB31C96B0F8}"/>
              </a:ext>
            </a:extLst>
          </p:cNvPr>
          <p:cNvSpPr>
            <a:spLocks noGrp="1" noRot="1" noChangeAspect="1"/>
          </p:cNvSpPr>
          <p:nvPr>
            <p:ph type="sldImg" idx="2"/>
          </p:nvPr>
        </p:nvSpPr>
        <p:spPr>
          <a:xfrm>
            <a:off x="2897188" y="849313"/>
            <a:ext cx="4078287"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f7edb8a11a_1_0:notes">
            <a:extLst>
              <a:ext uri="{FF2B5EF4-FFF2-40B4-BE49-F238E27FC236}">
                <a16:creationId xmlns:a16="http://schemas.microsoft.com/office/drawing/2014/main" id="{B7736464-939D-278C-E07D-9F42C310D00E}"/>
              </a:ext>
            </a:extLst>
          </p:cNvPr>
          <p:cNvSpPr txBox="1">
            <a:spLocks noGrp="1"/>
          </p:cNvSpPr>
          <p:nvPr>
            <p:ph type="body" idx="1"/>
          </p:nvPr>
        </p:nvSpPr>
        <p:spPr>
          <a:xfrm>
            <a:off x="987267" y="3271381"/>
            <a:ext cx="7898130" cy="267669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0" name="Google Shape;830;gf7edb8a11a_1_0:notes">
            <a:extLst>
              <a:ext uri="{FF2B5EF4-FFF2-40B4-BE49-F238E27FC236}">
                <a16:creationId xmlns:a16="http://schemas.microsoft.com/office/drawing/2014/main" id="{52E7C0EC-75C2-F4DD-CF5E-52B99BC28299}"/>
              </a:ext>
            </a:extLst>
          </p:cNvPr>
          <p:cNvSpPr txBox="1">
            <a:spLocks noGrp="1"/>
          </p:cNvSpPr>
          <p:nvPr>
            <p:ph type="sldNum" idx="12"/>
          </p:nvPr>
        </p:nvSpPr>
        <p:spPr>
          <a:xfrm>
            <a:off x="5592225" y="6456612"/>
            <a:ext cx="4278154" cy="340999"/>
          </a:xfrm>
          <a:prstGeom prst="rect">
            <a:avLst/>
          </a:prstGeom>
        </p:spPr>
        <p:txBody>
          <a:bodyPr spcFirstLastPara="1" wrap="square" lIns="91425" tIns="45700" rIns="91425" bIns="45700" anchor="b" anchorCtr="0">
            <a:noAutofit/>
          </a:bodyPr>
          <a:lstStyle/>
          <a:p>
            <a:pPr>
              <a:buSzPts val="1200"/>
              <a:defRPr/>
            </a:pPr>
            <a:fld id="{00000000-1234-1234-1234-123412341234}" type="slidenum">
              <a:rPr lang="en-US">
                <a:solidFill>
                  <a:prstClr val="black"/>
                </a:solidFill>
              </a:rPr>
              <a:pPr>
                <a:buSzPts val="1200"/>
                <a:defRPr/>
              </a:pPr>
              <a:t>2</a:t>
            </a:fld>
            <a:endParaRPr>
              <a:solidFill>
                <a:prstClr val="black"/>
              </a:solidFill>
            </a:endParaRPr>
          </a:p>
        </p:txBody>
      </p:sp>
    </p:spTree>
    <p:extLst>
      <p:ext uri="{BB962C8B-B14F-4D97-AF65-F5344CB8AC3E}">
        <p14:creationId xmlns:p14="http://schemas.microsoft.com/office/powerpoint/2010/main" val="1750091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02834EC-EC5B-401B-B0B6-26725002B175}" type="slidenum">
              <a:rPr lang="el-GR" smtClean="0"/>
              <a:t>14</a:t>
            </a:fld>
            <a:endParaRPr lang="el-GR"/>
          </a:p>
        </p:txBody>
      </p:sp>
    </p:spTree>
    <p:extLst>
      <p:ext uri="{BB962C8B-B14F-4D97-AF65-F5344CB8AC3E}">
        <p14:creationId xmlns:p14="http://schemas.microsoft.com/office/powerpoint/2010/main" val="2307364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fld id="{B68D2766-C49B-4C1A-9FEE-6F146754B02B}" type="slidenum">
              <a:rPr lang="en-US" smtClean="0"/>
              <a:t>15</a:t>
            </a:fld>
            <a:endParaRPr lang="en-US"/>
          </a:p>
        </p:txBody>
      </p:sp>
    </p:spTree>
    <p:extLst>
      <p:ext uri="{BB962C8B-B14F-4D97-AF65-F5344CB8AC3E}">
        <p14:creationId xmlns:p14="http://schemas.microsoft.com/office/powerpoint/2010/main" val="216565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Αναφορά έργων ονομαστικά Κ. Μακεδονία / Θεσσαλονίκη</a:t>
            </a:r>
          </a:p>
        </p:txBody>
      </p:sp>
      <p:sp>
        <p:nvSpPr>
          <p:cNvPr id="4" name="Slide Number Placeholder 3"/>
          <p:cNvSpPr>
            <a:spLocks noGrp="1"/>
          </p:cNvSpPr>
          <p:nvPr>
            <p:ph type="sldNum" sz="quarter" idx="5"/>
          </p:nvPr>
        </p:nvSpPr>
        <p:spPr/>
        <p:txBody>
          <a:bodyPr/>
          <a:lstStyle/>
          <a:p>
            <a:fld id="{102834EC-EC5B-401B-B0B6-26725002B175}" type="slidenum">
              <a:rPr lang="el-GR" smtClean="0"/>
              <a:t>18</a:t>
            </a:fld>
            <a:endParaRPr lang="el-GR"/>
          </a:p>
        </p:txBody>
      </p:sp>
    </p:spTree>
    <p:extLst>
      <p:ext uri="{BB962C8B-B14F-4D97-AF65-F5344CB8AC3E}">
        <p14:creationId xmlns:p14="http://schemas.microsoft.com/office/powerpoint/2010/main" val="128717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Σύνδεσμος εμβληματικά κ μακε</a:t>
            </a:r>
          </a:p>
        </p:txBody>
      </p:sp>
      <p:sp>
        <p:nvSpPr>
          <p:cNvPr id="4" name="Slide Number Placeholder 3"/>
          <p:cNvSpPr>
            <a:spLocks noGrp="1"/>
          </p:cNvSpPr>
          <p:nvPr>
            <p:ph type="sldNum" sz="quarter" idx="5"/>
          </p:nvPr>
        </p:nvSpPr>
        <p:spPr/>
        <p:txBody>
          <a:bodyPr/>
          <a:lstStyle/>
          <a:p>
            <a:fld id="{102834EC-EC5B-401B-B0B6-26725002B175}" type="slidenum">
              <a:rPr lang="el-GR" smtClean="0"/>
              <a:t>20</a:t>
            </a:fld>
            <a:endParaRPr lang="el-GR"/>
          </a:p>
        </p:txBody>
      </p:sp>
    </p:spTree>
    <p:extLst>
      <p:ext uri="{BB962C8B-B14F-4D97-AF65-F5344CB8AC3E}">
        <p14:creationId xmlns:p14="http://schemas.microsoft.com/office/powerpoint/2010/main" val="223390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BDA07-4B73-4DE8-A284-F91C2AED2DB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0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BDA07-4B73-4DE8-A284-F91C2AED2DB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62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BDA07-4B73-4DE8-A284-F91C2AED2DB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81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BDA07-4B73-4DE8-A284-F91C2AED2DB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378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BDA07-4B73-4DE8-A284-F91C2AED2DB8}"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19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f7edb8a11a_1_0:notes"/>
          <p:cNvSpPr>
            <a:spLocks noGrp="1" noRot="1" noChangeAspect="1"/>
          </p:cNvSpPr>
          <p:nvPr>
            <p:ph type="sldImg" idx="2"/>
          </p:nvPr>
        </p:nvSpPr>
        <p:spPr>
          <a:xfrm>
            <a:off x="2898775" y="849313"/>
            <a:ext cx="4075113"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f7edb8a11a_1_0:notes"/>
          <p:cNvSpPr txBox="1">
            <a:spLocks noGrp="1"/>
          </p:cNvSpPr>
          <p:nvPr>
            <p:ph type="body" idx="1"/>
          </p:nvPr>
        </p:nvSpPr>
        <p:spPr>
          <a:xfrm>
            <a:off x="987267" y="3271381"/>
            <a:ext cx="7898130" cy="267669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f7edb8a11a_1_0:notes"/>
          <p:cNvSpPr txBox="1">
            <a:spLocks noGrp="1"/>
          </p:cNvSpPr>
          <p:nvPr>
            <p:ph type="sldNum" idx="12"/>
          </p:nvPr>
        </p:nvSpPr>
        <p:spPr>
          <a:xfrm>
            <a:off x="5592225" y="6456613"/>
            <a:ext cx="4278154" cy="340999"/>
          </a:xfrm>
          <a:prstGeom prst="rect">
            <a:avLst/>
          </a:prstGeom>
        </p:spPr>
        <p:txBody>
          <a:bodyPr spcFirstLastPara="1" wrap="square" lIns="91425" tIns="45700" rIns="91425" bIns="45700" anchor="b" anchorCtr="0">
            <a:noAutofit/>
          </a:bodyPr>
          <a:lstStyle/>
          <a:p>
            <a:pPr>
              <a:buSzPts val="1200"/>
              <a:defRPr/>
            </a:pPr>
            <a:fld id="{00000000-1234-1234-1234-123412341234}" type="slidenum">
              <a:rPr lang="en-US">
                <a:solidFill>
                  <a:prstClr val="black"/>
                </a:solidFill>
              </a:rPr>
              <a:t>3</a:t>
            </a:fld>
            <a:endParaRPr>
              <a:solidFill>
                <a:prstClr val="black"/>
              </a:solidFill>
            </a:endParaRPr>
          </a:p>
        </p:txBody>
      </p:sp>
    </p:spTree>
    <p:extLst>
      <p:ext uri="{BB962C8B-B14F-4D97-AF65-F5344CB8AC3E}">
        <p14:creationId xmlns:p14="http://schemas.microsoft.com/office/powerpoint/2010/main" val="119501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a:extLst>
            <a:ext uri="{FF2B5EF4-FFF2-40B4-BE49-F238E27FC236}">
              <a16:creationId xmlns:a16="http://schemas.microsoft.com/office/drawing/2014/main" id="{E7AD0110-E65F-E5B4-05EB-CD8DD109D504}"/>
            </a:ext>
          </a:extLst>
        </p:cNvPr>
        <p:cNvGrpSpPr/>
        <p:nvPr/>
      </p:nvGrpSpPr>
      <p:grpSpPr>
        <a:xfrm>
          <a:off x="0" y="0"/>
          <a:ext cx="0" cy="0"/>
          <a:chOff x="0" y="0"/>
          <a:chExt cx="0" cy="0"/>
        </a:xfrm>
      </p:grpSpPr>
      <p:sp>
        <p:nvSpPr>
          <p:cNvPr id="828" name="Google Shape;828;gf7edb8a11a_1_0:notes">
            <a:extLst>
              <a:ext uri="{FF2B5EF4-FFF2-40B4-BE49-F238E27FC236}">
                <a16:creationId xmlns:a16="http://schemas.microsoft.com/office/drawing/2014/main" id="{A8E92A46-BD1A-CD33-F96A-FCB31C96B0F8}"/>
              </a:ext>
            </a:extLst>
          </p:cNvPr>
          <p:cNvSpPr>
            <a:spLocks noGrp="1" noRot="1" noChangeAspect="1"/>
          </p:cNvSpPr>
          <p:nvPr>
            <p:ph type="sldImg" idx="2"/>
          </p:nvPr>
        </p:nvSpPr>
        <p:spPr>
          <a:xfrm>
            <a:off x="2897188" y="849313"/>
            <a:ext cx="4078287"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f7edb8a11a_1_0:notes">
            <a:extLst>
              <a:ext uri="{FF2B5EF4-FFF2-40B4-BE49-F238E27FC236}">
                <a16:creationId xmlns:a16="http://schemas.microsoft.com/office/drawing/2014/main" id="{B7736464-939D-278C-E07D-9F42C310D00E}"/>
              </a:ext>
            </a:extLst>
          </p:cNvPr>
          <p:cNvSpPr txBox="1">
            <a:spLocks noGrp="1"/>
          </p:cNvSpPr>
          <p:nvPr>
            <p:ph type="body" idx="1"/>
          </p:nvPr>
        </p:nvSpPr>
        <p:spPr>
          <a:xfrm>
            <a:off x="987267" y="3271381"/>
            <a:ext cx="7898130" cy="267669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f7edb8a11a_1_0:notes">
            <a:extLst>
              <a:ext uri="{FF2B5EF4-FFF2-40B4-BE49-F238E27FC236}">
                <a16:creationId xmlns:a16="http://schemas.microsoft.com/office/drawing/2014/main" id="{52E7C0EC-75C2-F4DD-CF5E-52B99BC28299}"/>
              </a:ext>
            </a:extLst>
          </p:cNvPr>
          <p:cNvSpPr txBox="1">
            <a:spLocks noGrp="1"/>
          </p:cNvSpPr>
          <p:nvPr>
            <p:ph type="sldNum" idx="12"/>
          </p:nvPr>
        </p:nvSpPr>
        <p:spPr>
          <a:xfrm>
            <a:off x="5592225" y="6456612"/>
            <a:ext cx="4278154" cy="340999"/>
          </a:xfrm>
          <a:prstGeom prst="rect">
            <a:avLst/>
          </a:prstGeom>
        </p:spPr>
        <p:txBody>
          <a:bodyPr spcFirstLastPara="1" wrap="square" lIns="91425" tIns="45700" rIns="91425" bIns="45700" anchor="b" anchorCtr="0">
            <a:noAutofit/>
          </a:bodyPr>
          <a:lstStyle/>
          <a:p>
            <a:pPr>
              <a:buSzPts val="1200"/>
              <a:defRPr/>
            </a:pPr>
            <a:fld id="{00000000-1234-1234-1234-123412341234}" type="slidenum">
              <a:rPr lang="en-US">
                <a:solidFill>
                  <a:prstClr val="black"/>
                </a:solidFill>
              </a:rPr>
              <a:pPr>
                <a:buSzPts val="1200"/>
                <a:defRPr/>
              </a:pPr>
              <a:t>4</a:t>
            </a:fld>
            <a:endParaRPr>
              <a:solidFill>
                <a:prstClr val="black"/>
              </a:solidFill>
            </a:endParaRPr>
          </a:p>
        </p:txBody>
      </p:sp>
    </p:spTree>
    <p:extLst>
      <p:ext uri="{BB962C8B-B14F-4D97-AF65-F5344CB8AC3E}">
        <p14:creationId xmlns:p14="http://schemas.microsoft.com/office/powerpoint/2010/main" val="399104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f7edb8a11a_1_0:notes"/>
          <p:cNvSpPr>
            <a:spLocks noGrp="1" noRot="1" noChangeAspect="1"/>
          </p:cNvSpPr>
          <p:nvPr>
            <p:ph type="sldImg" idx="2"/>
          </p:nvPr>
        </p:nvSpPr>
        <p:spPr>
          <a:xfrm>
            <a:off x="2898775" y="849313"/>
            <a:ext cx="4075113"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f7edb8a11a_1_0:notes"/>
          <p:cNvSpPr txBox="1">
            <a:spLocks noGrp="1"/>
          </p:cNvSpPr>
          <p:nvPr>
            <p:ph type="body" idx="1"/>
          </p:nvPr>
        </p:nvSpPr>
        <p:spPr>
          <a:xfrm>
            <a:off x="987267" y="3271381"/>
            <a:ext cx="7898130" cy="267669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0" name="Google Shape;830;gf7edb8a11a_1_0:notes"/>
          <p:cNvSpPr txBox="1">
            <a:spLocks noGrp="1"/>
          </p:cNvSpPr>
          <p:nvPr>
            <p:ph type="sldNum" idx="12"/>
          </p:nvPr>
        </p:nvSpPr>
        <p:spPr>
          <a:xfrm>
            <a:off x="5592225" y="6456613"/>
            <a:ext cx="4278154" cy="340999"/>
          </a:xfrm>
          <a:prstGeom prst="rect">
            <a:avLst/>
          </a:prstGeom>
        </p:spPr>
        <p:txBody>
          <a:bodyPr spcFirstLastPara="1" wrap="square" lIns="91425" tIns="45700" rIns="91425" bIns="45700" anchor="b" anchorCtr="0">
            <a:noAutofit/>
          </a:bodyPr>
          <a:lstStyle/>
          <a:p>
            <a:pPr>
              <a:buSzPts val="1200"/>
              <a:defRPr/>
            </a:pPr>
            <a:fld id="{00000000-1234-1234-1234-123412341234}" type="slidenum">
              <a:rPr lang="en-US">
                <a:solidFill>
                  <a:prstClr val="black"/>
                </a:solidFill>
              </a:rPr>
              <a:t>5</a:t>
            </a:fld>
            <a:endParaRPr>
              <a:solidFill>
                <a:prstClr val="black"/>
              </a:solidFill>
            </a:endParaRPr>
          </a:p>
        </p:txBody>
      </p:sp>
    </p:spTree>
    <p:extLst>
      <p:ext uri="{BB962C8B-B14F-4D97-AF65-F5344CB8AC3E}">
        <p14:creationId xmlns:p14="http://schemas.microsoft.com/office/powerpoint/2010/main" val="118758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f7edb8a11a_1_0:notes"/>
          <p:cNvSpPr>
            <a:spLocks noGrp="1" noRot="1" noChangeAspect="1"/>
          </p:cNvSpPr>
          <p:nvPr>
            <p:ph type="sldImg" idx="2"/>
          </p:nvPr>
        </p:nvSpPr>
        <p:spPr>
          <a:xfrm>
            <a:off x="2898775" y="849313"/>
            <a:ext cx="4075113"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f7edb8a11a_1_0:notes"/>
          <p:cNvSpPr txBox="1">
            <a:spLocks noGrp="1"/>
          </p:cNvSpPr>
          <p:nvPr>
            <p:ph type="body" idx="1"/>
          </p:nvPr>
        </p:nvSpPr>
        <p:spPr>
          <a:xfrm>
            <a:off x="987267" y="3271381"/>
            <a:ext cx="7898130" cy="267669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l-GR" dirty="0"/>
              <a:t>ΣΣ ΚΑΠ: 800 εκατ. € διαθέσιμα</a:t>
            </a:r>
            <a:r>
              <a:rPr lang="el-GR" baseline="0" dirty="0"/>
              <a:t> για εγγειοβελτιωτικά </a:t>
            </a:r>
            <a:r>
              <a:rPr lang="el-GR" baseline="0"/>
              <a:t>έργα.</a:t>
            </a:r>
            <a:endParaRPr lang="el-GR" baseline="0" dirty="0"/>
          </a:p>
        </p:txBody>
      </p:sp>
      <p:sp>
        <p:nvSpPr>
          <p:cNvPr id="830" name="Google Shape;830;gf7edb8a11a_1_0:notes"/>
          <p:cNvSpPr txBox="1">
            <a:spLocks noGrp="1"/>
          </p:cNvSpPr>
          <p:nvPr>
            <p:ph type="sldNum" idx="12"/>
          </p:nvPr>
        </p:nvSpPr>
        <p:spPr>
          <a:xfrm>
            <a:off x="5592225" y="6456613"/>
            <a:ext cx="4278154" cy="340999"/>
          </a:xfrm>
          <a:prstGeom prst="rect">
            <a:avLst/>
          </a:prstGeom>
        </p:spPr>
        <p:txBody>
          <a:bodyPr spcFirstLastPara="1" wrap="square" lIns="91425" tIns="45700" rIns="91425" bIns="45700" anchor="b" anchorCtr="0">
            <a:noAutofit/>
          </a:bodyPr>
          <a:lstStyle/>
          <a:p>
            <a:pPr>
              <a:buSzPts val="1200"/>
              <a:defRPr/>
            </a:pPr>
            <a:fld id="{00000000-1234-1234-1234-123412341234}" type="slidenum">
              <a:rPr lang="en-US">
                <a:solidFill>
                  <a:prstClr val="black"/>
                </a:solidFill>
              </a:rPr>
              <a:t>6</a:t>
            </a:fld>
            <a:endParaRPr>
              <a:solidFill>
                <a:prstClr val="black"/>
              </a:solidFill>
            </a:endParaRPr>
          </a:p>
        </p:txBody>
      </p:sp>
    </p:spTree>
    <p:extLst>
      <p:ext uri="{BB962C8B-B14F-4D97-AF65-F5344CB8AC3E}">
        <p14:creationId xmlns:p14="http://schemas.microsoft.com/office/powerpoint/2010/main" val="72812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Βίντεο</a:t>
            </a:r>
          </a:p>
        </p:txBody>
      </p:sp>
      <p:sp>
        <p:nvSpPr>
          <p:cNvPr id="4" name="Slide Number Placeholder 3"/>
          <p:cNvSpPr>
            <a:spLocks noGrp="1"/>
          </p:cNvSpPr>
          <p:nvPr>
            <p:ph type="sldNum" sz="quarter" idx="5"/>
          </p:nvPr>
        </p:nvSpPr>
        <p:spPr/>
        <p:txBody>
          <a:bodyPr/>
          <a:lstStyle/>
          <a:p>
            <a:fld id="{102834EC-EC5B-401B-B0B6-26725002B175}" type="slidenum">
              <a:rPr lang="el-GR" smtClean="0"/>
              <a:t>10</a:t>
            </a:fld>
            <a:endParaRPr lang="el-GR"/>
          </a:p>
        </p:txBody>
      </p:sp>
    </p:spTree>
    <p:extLst>
      <p:ext uri="{BB962C8B-B14F-4D97-AF65-F5344CB8AC3E}">
        <p14:creationId xmlns:p14="http://schemas.microsoft.com/office/powerpoint/2010/main" val="231527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b2798ffe24_6_24:notes"/>
          <p:cNvSpPr txBox="1">
            <a:spLocks noGrp="1"/>
          </p:cNvSpPr>
          <p:nvPr>
            <p:ph type="body" idx="1"/>
          </p:nvPr>
        </p:nvSpPr>
        <p:spPr>
          <a:xfrm>
            <a:off x="978592" y="3551390"/>
            <a:ext cx="7828599" cy="29057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1b2798ffe24_6_24:notes"/>
          <p:cNvSpPr>
            <a:spLocks noGrp="1" noRot="1" noChangeAspect="1"/>
          </p:cNvSpPr>
          <p:nvPr>
            <p:ph type="sldImg" idx="2"/>
          </p:nvPr>
        </p:nvSpPr>
        <p:spPr>
          <a:xfrm>
            <a:off x="2679700" y="922338"/>
            <a:ext cx="4427538" cy="24907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64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2:notes"/>
          <p:cNvSpPr>
            <a:spLocks noGrp="1" noRot="1" noChangeAspect="1"/>
          </p:cNvSpPr>
          <p:nvPr>
            <p:ph type="sldImg" idx="2"/>
          </p:nvPr>
        </p:nvSpPr>
        <p:spPr>
          <a:xfrm>
            <a:off x="41433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88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fld id="{B68D2766-C49B-4C1A-9FEE-6F146754B02B}" type="slidenum">
              <a:rPr lang="en-US" smtClean="0"/>
              <a:t>13</a:t>
            </a:fld>
            <a:endParaRPr lang="en-US"/>
          </a:p>
        </p:txBody>
      </p:sp>
    </p:spTree>
    <p:extLst>
      <p:ext uri="{BB962C8B-B14F-4D97-AF65-F5344CB8AC3E}">
        <p14:creationId xmlns:p14="http://schemas.microsoft.com/office/powerpoint/2010/main" val="411262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52B69728-13CB-4FA4-904D-CF5C4C899BE6}" type="datetimeFigureOut">
              <a:rPr lang="el-GR" smtClean="0"/>
              <a:t>26/8/2024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Στυλ κύριου τίτλου</a:t>
            </a:r>
          </a:p>
        </p:txBody>
      </p:sp>
      <p:sp>
        <p:nvSpPr>
          <p:cNvPr id="3" name="Θέση κατακόρυφου κειμένου 2"/>
          <p:cNvSpPr>
            <a:spLocks noGrp="1"/>
          </p:cNvSpPr>
          <p:nvPr>
            <p:ph type="body" orient="vert" idx="1" hasCustomPrompt="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2B69728-13CB-4FA4-904D-CF5C4C899BE6}" type="datetimeFigureOut">
              <a:rPr lang="el-GR" smtClean="0"/>
              <a:t>26/8/2024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2B69728-13CB-4FA4-904D-CF5C4C899BE6}" type="datetimeFigureOut">
              <a:rPr lang="el-GR" smtClean="0"/>
              <a:t>26/8/2024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4"/>
        <p:cNvGrpSpPr/>
        <p:nvPr/>
      </p:nvGrpSpPr>
      <p:grpSpPr>
        <a:xfrm>
          <a:off x="0" y="0"/>
          <a:ext cx="0" cy="0"/>
          <a:chOff x="0" y="0"/>
          <a:chExt cx="0" cy="0"/>
        </a:xfrm>
      </p:grpSpPr>
      <p:pic>
        <p:nvPicPr>
          <p:cNvPr id="2" name="Εικόνα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51133"/>
          </a:xfrm>
          <a:prstGeom prst="rect">
            <a:avLst/>
          </a:prstGeom>
        </p:spPr>
      </p:pic>
      <p:sp>
        <p:nvSpPr>
          <p:cNvPr id="3" name="TextBox 2"/>
          <p:cNvSpPr txBox="1"/>
          <p:nvPr userDrawn="1"/>
        </p:nvSpPr>
        <p:spPr>
          <a:xfrm>
            <a:off x="1524000" y="671690"/>
            <a:ext cx="5994400" cy="707886"/>
          </a:xfrm>
          <a:prstGeom prst="rect">
            <a:avLst/>
          </a:prstGeom>
          <a:noFill/>
        </p:spPr>
        <p:txBody>
          <a:bodyPr wrap="square" rtlCol="0">
            <a:spAutoFit/>
          </a:bodyPr>
          <a:lstStyle/>
          <a:p>
            <a:r>
              <a:rPr lang="el-GR" sz="2000" b="1" dirty="0">
                <a:solidFill>
                  <a:schemeClr val="bg1"/>
                </a:solidFill>
                <a:latin typeface="Calibri" panose="020F0502020204030204" pitchFamily="34" charset="0"/>
                <a:cs typeface="Calibri" panose="020F0502020204030204" pitchFamily="34" charset="0"/>
              </a:rPr>
              <a:t>Ελληνική Δημοκρατία</a:t>
            </a:r>
            <a:endParaRPr lang="en-US" sz="2000" b="1" baseline="0" dirty="0">
              <a:solidFill>
                <a:schemeClr val="bg1"/>
              </a:solidFill>
              <a:latin typeface="Calibri" panose="020F0502020204030204" pitchFamily="34" charset="0"/>
              <a:cs typeface="Calibri" panose="020F0502020204030204" pitchFamily="34" charset="0"/>
            </a:endParaRPr>
          </a:p>
          <a:p>
            <a:r>
              <a:rPr lang="el-GR" sz="2000" b="1" baseline="0" dirty="0">
                <a:solidFill>
                  <a:schemeClr val="bg1"/>
                </a:solidFill>
                <a:latin typeface="Calibri" panose="020F0502020204030204" pitchFamily="34" charset="0"/>
                <a:cs typeface="Calibri" panose="020F0502020204030204" pitchFamily="34" charset="0"/>
              </a:rPr>
              <a:t>Προεδρία της Κυβέρνησης</a:t>
            </a:r>
            <a:endParaRPr lang="el-GR" sz="20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338666" y="305154"/>
            <a:ext cx="11514667" cy="458964"/>
          </a:xfrm>
          <a:prstGeom prst="rect">
            <a:avLst/>
          </a:prstGeom>
          <a:solidFill>
            <a:schemeClr val="accent3">
              <a:lumMod val="75000"/>
            </a:schemeClr>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b="1">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3_Title Slide">
    <p:spTree>
      <p:nvGrpSpPr>
        <p:cNvPr id="1" name="Shape 44"/>
        <p:cNvGrpSpPr/>
        <p:nvPr/>
      </p:nvGrpSpPr>
      <p:grpSpPr>
        <a:xfrm>
          <a:off x="0" y="0"/>
          <a:ext cx="0" cy="0"/>
          <a:chOff x="0" y="0"/>
          <a:chExt cx="0" cy="0"/>
        </a:xfrm>
      </p:grpSpPr>
      <p:sp>
        <p:nvSpPr>
          <p:cNvPr id="45" name="Google Shape;45;p56"/>
          <p:cNvSpPr/>
          <p:nvPr/>
        </p:nvSpPr>
        <p:spPr>
          <a:xfrm>
            <a:off x="0" y="4672664"/>
            <a:ext cx="2922814" cy="21853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
        <p:nvSpPr>
          <p:cNvPr id="46" name="Google Shape;46;p56"/>
          <p:cNvSpPr txBox="1">
            <a:spLocks noGrp="1"/>
          </p:cNvSpPr>
          <p:nvPr>
            <p:ph type="ctrTitle"/>
          </p:nvPr>
        </p:nvSpPr>
        <p:spPr>
          <a:xfrm>
            <a:off x="3318510" y="2621711"/>
            <a:ext cx="809625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53356"/>
              </a:buClr>
              <a:buSzPts val="6000"/>
              <a:buFont typeface="Helvetica Neue"/>
              <a:buNone/>
              <a:defRPr sz="6000">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56"/>
          <p:cNvSpPr txBox="1">
            <a:spLocks noGrp="1"/>
          </p:cNvSpPr>
          <p:nvPr>
            <p:ph type="subTitle" idx="1"/>
          </p:nvPr>
        </p:nvSpPr>
        <p:spPr>
          <a:xfrm>
            <a:off x="5640977" y="621131"/>
            <a:ext cx="600075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atin typeface="Calibri" panose="020F0502020204030204" pitchFamily="34" charset="0"/>
                <a:ea typeface="Helvetica Neue"/>
                <a:cs typeface="Calibri" panose="020F050202020403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 name="Google Shape;48;p56"/>
          <p:cNvSpPr/>
          <p:nvPr/>
        </p:nvSpPr>
        <p:spPr>
          <a:xfrm rot="5400000">
            <a:off x="-1304318" y="1304318"/>
            <a:ext cx="6858000" cy="4249363"/>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49" name="Google Shape;49;p56" descr="Image result for ÎµÎ»Î»Î·Î½Î¹ÎºÎ· Î´Î·Î¼Î¿ÎºÏÎ±ÏÎ¹Î± logo"/>
          <p:cNvPicPr preferRelativeResize="0"/>
          <p:nvPr/>
        </p:nvPicPr>
        <p:blipFill rotWithShape="1">
          <a:blip r:embed="rId2">
            <a:alphaModFix/>
          </a:blip>
          <a:srcRect/>
          <a:stretch/>
        </p:blipFill>
        <p:spPr>
          <a:xfrm>
            <a:off x="1002555" y="682522"/>
            <a:ext cx="1054845" cy="1033749"/>
          </a:xfrm>
          <a:prstGeom prst="rect">
            <a:avLst/>
          </a:prstGeom>
          <a:noFill/>
          <a:ln>
            <a:noFill/>
          </a:ln>
        </p:spPr>
      </p:pic>
    </p:spTree>
    <p:extLst>
      <p:ext uri="{BB962C8B-B14F-4D97-AF65-F5344CB8AC3E}">
        <p14:creationId xmlns:p14="http://schemas.microsoft.com/office/powerpoint/2010/main" val="1282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p>
            <a:fld id="{2AFC905B-211F-41C5-BAAF-0FAC786C6242}" type="datetime1">
              <a:rPr lang="en-US" smtClean="0"/>
              <a:t>8/26/2024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DE97F8A-FE7F-45A6-95FA-CAF360B4B111}" type="slidenum">
              <a:rPr lang="en-IN" smtClean="0"/>
              <a:t>‹#›</a:t>
            </a:fld>
            <a:endParaRPr lang="en-IN" dirty="0"/>
          </a:p>
        </p:txBody>
      </p:sp>
    </p:spTree>
    <p:extLst>
      <p:ext uri="{BB962C8B-B14F-4D97-AF65-F5344CB8AC3E}">
        <p14:creationId xmlns:p14="http://schemas.microsoft.com/office/powerpoint/2010/main" val="2207292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3_Title Slide">
    <p:spTree>
      <p:nvGrpSpPr>
        <p:cNvPr id="1" name="Shape 90"/>
        <p:cNvGrpSpPr/>
        <p:nvPr/>
      </p:nvGrpSpPr>
      <p:grpSpPr>
        <a:xfrm>
          <a:off x="0" y="0"/>
          <a:ext cx="0" cy="0"/>
          <a:chOff x="0" y="0"/>
          <a:chExt cx="0" cy="0"/>
        </a:xfrm>
      </p:grpSpPr>
      <p:sp>
        <p:nvSpPr>
          <p:cNvPr id="91" name="Google Shape;91;p125"/>
          <p:cNvSpPr/>
          <p:nvPr/>
        </p:nvSpPr>
        <p:spPr>
          <a:xfrm>
            <a:off x="3176" y="2608637"/>
            <a:ext cx="6858000" cy="4249363"/>
          </a:xfrm>
          <a:prstGeom prst="rtTriangle">
            <a:avLst/>
          </a:prstGeom>
          <a:solidFill>
            <a:srgbClr val="013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92" name="Google Shape;92;p125" descr="A close up of a logo&#10;&#10;Description automatically generated"/>
          <p:cNvPicPr preferRelativeResize="0"/>
          <p:nvPr/>
        </p:nvPicPr>
        <p:blipFill rotWithShape="1">
          <a:blip r:embed="rId2"/>
          <a:srcRect l="2185" t="6084" r="87330" b="75016"/>
          <a:stretch>
            <a:fillRect/>
          </a:stretch>
        </p:blipFill>
        <p:spPr>
          <a:xfrm>
            <a:off x="869970" y="5228949"/>
            <a:ext cx="1157601" cy="1173678"/>
          </a:xfrm>
          <a:prstGeom prst="rect">
            <a:avLst/>
          </a:prstGeom>
          <a:noFill/>
          <a:ln>
            <a:noFill/>
          </a:ln>
        </p:spPr>
      </p:pic>
    </p:spTree>
    <p:extLst>
      <p:ext uri="{BB962C8B-B14F-4D97-AF65-F5344CB8AC3E}">
        <p14:creationId xmlns:p14="http://schemas.microsoft.com/office/powerpoint/2010/main" val="996885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9"/>
        <p:cNvGrpSpPr/>
        <p:nvPr/>
      </p:nvGrpSpPr>
      <p:grpSpPr>
        <a:xfrm>
          <a:off x="0" y="0"/>
          <a:ext cx="0" cy="0"/>
          <a:chOff x="0" y="0"/>
          <a:chExt cx="0" cy="0"/>
        </a:xfrm>
      </p:grpSpPr>
      <p:sp>
        <p:nvSpPr>
          <p:cNvPr id="40" name="Google Shape;40;p50"/>
          <p:cNvSpPr txBox="1">
            <a:spLocks noGrp="1"/>
          </p:cNvSpPr>
          <p:nvPr>
            <p:ph type="ctrTitle"/>
          </p:nvPr>
        </p:nvSpPr>
        <p:spPr>
          <a:xfrm>
            <a:off x="3886200" y="476125"/>
            <a:ext cx="8096400" cy="15381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253356"/>
              </a:buClr>
              <a:buSzPts val="4000"/>
              <a:buFont typeface="Calibri"/>
              <a:buNone/>
              <a:defRPr sz="40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50"/>
          <p:cNvSpPr txBox="1">
            <a:spLocks noGrp="1"/>
          </p:cNvSpPr>
          <p:nvPr>
            <p:ph type="subTitle" idx="1"/>
          </p:nvPr>
        </p:nvSpPr>
        <p:spPr>
          <a:xfrm>
            <a:off x="5981700" y="2601119"/>
            <a:ext cx="6000750" cy="1655762"/>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1000"/>
              </a:spcBef>
              <a:spcAft>
                <a:spcPts val="0"/>
              </a:spcAft>
              <a:buClr>
                <a:srgbClr val="253356"/>
              </a:buClr>
              <a:buSzPts val="2400"/>
              <a:buNone/>
              <a:defRPr sz="2400" b="1">
                <a:solidFill>
                  <a:srgbClr val="25335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50"/>
          <p:cNvSpPr/>
          <p:nvPr/>
        </p:nvSpPr>
        <p:spPr>
          <a:xfrm>
            <a:off x="0" y="0"/>
            <a:ext cx="11068050" cy="6858000"/>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43" name="Google Shape;43;p50" descr="Image result for ÎµÎ»Î»Î·Î½Î¹ÎºÎ· Î´Î·Î¼Î¿ÎºÏÎ±ÏÎ¹Î± logo"/>
          <p:cNvPicPr preferRelativeResize="0"/>
          <p:nvPr/>
        </p:nvPicPr>
        <p:blipFill rotWithShape="1">
          <a:blip r:embed="rId2">
            <a:alphaModFix/>
          </a:blip>
          <a:srcRect/>
          <a:stretch/>
        </p:blipFill>
        <p:spPr>
          <a:xfrm>
            <a:off x="1158746" y="4256881"/>
            <a:ext cx="1832104" cy="1795463"/>
          </a:xfrm>
          <a:prstGeom prst="rect">
            <a:avLst/>
          </a:prstGeom>
          <a:noFill/>
          <a:ln>
            <a:noFill/>
          </a:ln>
        </p:spPr>
      </p:pic>
    </p:spTree>
    <p:extLst>
      <p:ext uri="{BB962C8B-B14F-4D97-AF65-F5344CB8AC3E}">
        <p14:creationId xmlns:p14="http://schemas.microsoft.com/office/powerpoint/2010/main" val="545511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344311" y="263525"/>
            <a:ext cx="11503378" cy="605719"/>
          </a:xfrm>
          <a:prstGeom prst="rect">
            <a:avLst/>
          </a:prstGeom>
          <a:solidFill>
            <a:schemeClr val="accent3">
              <a:lumMod val="50000"/>
            </a:schemeClr>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b="1">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7141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57"/>
          <p:cNvSpPr txBox="1">
            <a:spLocks noGrp="1"/>
          </p:cNvSpPr>
          <p:nvPr>
            <p:ph type="body" idx="1"/>
          </p:nvPr>
        </p:nvSpPr>
        <p:spPr>
          <a:xfrm>
            <a:off x="838200" y="1463675"/>
            <a:ext cx="10515600" cy="4351338"/>
          </a:xfrm>
          <a:prstGeom prst="rect">
            <a:avLst/>
          </a:prstGeom>
          <a:noFill/>
          <a:ln>
            <a:noFill/>
          </a:ln>
        </p:spPr>
        <p:txBody>
          <a:bodyPr spcFirstLastPara="1" wrap="square" lIns="91425" tIns="45700" rIns="91425" bIns="45700" anchor="t" anchorCtr="0">
            <a:normAutofit/>
          </a:bodyPr>
          <a:lstStyle>
            <a:lvl1pPr marL="457200" lvl="0" indent="-298450" algn="l">
              <a:lnSpc>
                <a:spcPct val="90000"/>
              </a:lnSpc>
              <a:spcBef>
                <a:spcPts val="1000"/>
              </a:spcBef>
              <a:spcAft>
                <a:spcPts val="0"/>
              </a:spcAft>
              <a:buClr>
                <a:schemeClr val="dk1"/>
              </a:buClr>
              <a:buSzPts val="1100"/>
              <a:buChar char="•"/>
              <a:defRPr>
                <a:latin typeface="Calibri" panose="020F0502020204030204" pitchFamily="34" charset="0"/>
                <a:ea typeface="Helvetica Neue"/>
                <a:cs typeface="Calibri" panose="020F0502020204030204" pitchFamily="34" charset="0"/>
                <a:sym typeface="Helvetica Neue"/>
              </a:defRPr>
            </a:lvl1pPr>
            <a:lvl2pPr marL="914400" lvl="1"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2pPr>
            <a:lvl3pPr marL="1371600" lvl="2"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3pPr>
            <a:lvl4pPr marL="1828800" lvl="3"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4pPr>
            <a:lvl5pPr marL="2286000" lvl="4"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7"/>
          <p:cNvSpPr txBox="1">
            <a:spLocks noGrp="1"/>
          </p:cNvSpPr>
          <p:nvPr>
            <p:ph type="dt" idx="10"/>
          </p:nvPr>
        </p:nvSpPr>
        <p:spPr>
          <a:xfrm>
            <a:off x="2886075" y="6359525"/>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54" name="Google Shape;54;p57"/>
          <p:cNvSpPr txBox="1">
            <a:spLocks noGrp="1"/>
          </p:cNvSpPr>
          <p:nvPr>
            <p:ph type="ftr" idx="11"/>
          </p:nvPr>
        </p:nvSpPr>
        <p:spPr>
          <a:xfrm>
            <a:off x="5953124" y="6356350"/>
            <a:ext cx="2200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55" name="Google Shape;5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352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Στυλ κύριου τίτλου</a:t>
            </a:r>
          </a:p>
        </p:txBody>
      </p:sp>
      <p:sp>
        <p:nvSpPr>
          <p:cNvPr id="3" name="Θέση περιεχομένου 2"/>
          <p:cNvSpPr>
            <a:spLocks noGrp="1"/>
          </p:cNvSpPr>
          <p:nvPr>
            <p:ph idx="1" hasCustomPrompt="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2B69728-13CB-4FA4-904D-CF5C4C899BE6}" type="datetimeFigureOut">
              <a:rPr lang="el-GR" smtClean="0"/>
              <a:t>26/8/2024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p5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98450" algn="l">
              <a:lnSpc>
                <a:spcPct val="90000"/>
              </a:lnSpc>
              <a:spcBef>
                <a:spcPts val="1000"/>
              </a:spcBef>
              <a:spcAft>
                <a:spcPts val="0"/>
              </a:spcAft>
              <a:buClr>
                <a:schemeClr val="dk1"/>
              </a:buClr>
              <a:buSzPts val="1100"/>
              <a:buChar char="•"/>
              <a:defRPr>
                <a:latin typeface="Calibri" panose="020F0502020204030204" pitchFamily="34" charset="0"/>
                <a:ea typeface="Helvetica Neue"/>
                <a:cs typeface="Calibri" panose="020F0502020204030204" pitchFamily="34" charset="0"/>
                <a:sym typeface="Helvetica Neue"/>
              </a:defRPr>
            </a:lvl1pPr>
            <a:lvl2pPr marL="914400" lvl="1"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2pPr>
            <a:lvl3pPr marL="1371600" lvl="2"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3pPr>
            <a:lvl4pPr marL="1828800" lvl="3"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4pPr>
            <a:lvl5pPr marL="2286000" lvl="4"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98450" algn="l">
              <a:lnSpc>
                <a:spcPct val="90000"/>
              </a:lnSpc>
              <a:spcBef>
                <a:spcPts val="1000"/>
              </a:spcBef>
              <a:spcAft>
                <a:spcPts val="0"/>
              </a:spcAft>
              <a:buClr>
                <a:schemeClr val="dk1"/>
              </a:buClr>
              <a:buSzPts val="1100"/>
              <a:buChar char="•"/>
              <a:defRPr>
                <a:latin typeface="Calibri" panose="020F0502020204030204" pitchFamily="34" charset="0"/>
                <a:ea typeface="Helvetica Neue"/>
                <a:cs typeface="Calibri" panose="020F0502020204030204" pitchFamily="34" charset="0"/>
                <a:sym typeface="Helvetica Neue"/>
              </a:defRPr>
            </a:lvl1pPr>
            <a:lvl2pPr marL="914400" lvl="1"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2pPr>
            <a:lvl3pPr marL="1371600" lvl="2"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3pPr>
            <a:lvl4pPr marL="1828800" lvl="3"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4pPr>
            <a:lvl5pPr marL="2286000" lvl="4"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8"/>
          <p:cNvSpPr txBox="1">
            <a:spLocks noGrp="1"/>
          </p:cNvSpPr>
          <p:nvPr>
            <p:ph type="dt" idx="10"/>
          </p:nvPr>
        </p:nvSpPr>
        <p:spPr>
          <a:xfrm>
            <a:off x="2886075" y="6359525"/>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dirty="0"/>
          </a:p>
        </p:txBody>
      </p:sp>
      <p:sp>
        <p:nvSpPr>
          <p:cNvPr id="61" name="Google Shape;61;p58"/>
          <p:cNvSpPr txBox="1">
            <a:spLocks noGrp="1"/>
          </p:cNvSpPr>
          <p:nvPr>
            <p:ph type="ftr" idx="11"/>
          </p:nvPr>
        </p:nvSpPr>
        <p:spPr>
          <a:xfrm>
            <a:off x="5953124" y="6356350"/>
            <a:ext cx="2200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62" name="Google Shape;6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0076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
        <p:cNvGrpSpPr/>
        <p:nvPr/>
      </p:nvGrpSpPr>
      <p:grpSpPr>
        <a:xfrm>
          <a:off x="0" y="0"/>
          <a:ext cx="0" cy="0"/>
          <a:chOff x="0" y="0"/>
          <a:chExt cx="0" cy="0"/>
        </a:xfrm>
      </p:grpSpPr>
      <p:sp>
        <p:nvSpPr>
          <p:cNvPr id="99" name="Google Shape;99;p64"/>
          <p:cNvSpPr/>
          <p:nvPr/>
        </p:nvSpPr>
        <p:spPr>
          <a:xfrm rot="10800000">
            <a:off x="1123950" y="0"/>
            <a:ext cx="11068050" cy="6858000"/>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100" name="Google Shape;100;p64" descr="Image result for ÎµÎ»Î»Î·Î½Î¹ÎºÎ· Î´Î·Î¼Î¿ÎºÏÎ±ÏÎ¹Î± logo"/>
          <p:cNvPicPr preferRelativeResize="0"/>
          <p:nvPr/>
        </p:nvPicPr>
        <p:blipFill rotWithShape="1">
          <a:blip r:embed="rId2">
            <a:alphaModFix/>
          </a:blip>
          <a:srcRect/>
          <a:stretch/>
        </p:blipFill>
        <p:spPr>
          <a:xfrm>
            <a:off x="8473946" y="1268753"/>
            <a:ext cx="1832104" cy="1795463"/>
          </a:xfrm>
          <a:prstGeom prst="rect">
            <a:avLst/>
          </a:prstGeom>
          <a:noFill/>
          <a:ln>
            <a:noFill/>
          </a:ln>
        </p:spPr>
      </p:pic>
      <p:sp>
        <p:nvSpPr>
          <p:cNvPr id="101" name="Google Shape;101;p64"/>
          <p:cNvSpPr/>
          <p:nvPr/>
        </p:nvSpPr>
        <p:spPr>
          <a:xfrm>
            <a:off x="0" y="4672664"/>
            <a:ext cx="2922814" cy="21853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
        <p:nvSpPr>
          <p:cNvPr id="102" name="Google Shape;102;p64"/>
          <p:cNvSpPr txBox="1">
            <a:spLocks noGrp="1"/>
          </p:cNvSpPr>
          <p:nvPr>
            <p:ph type="ctrTitle"/>
          </p:nvPr>
        </p:nvSpPr>
        <p:spPr>
          <a:xfrm>
            <a:off x="95250" y="4313351"/>
            <a:ext cx="809625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53356"/>
              </a:buClr>
              <a:buSzPts val="6000"/>
              <a:buFont typeface="Helvetica Neue"/>
              <a:buNone/>
              <a:defRPr sz="6000">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3" name="Google Shape;103;p64"/>
          <p:cNvSpPr txBox="1">
            <a:spLocks noGrp="1"/>
          </p:cNvSpPr>
          <p:nvPr>
            <p:ph type="subTitle" idx="1"/>
          </p:nvPr>
        </p:nvSpPr>
        <p:spPr>
          <a:xfrm>
            <a:off x="108857" y="2657588"/>
            <a:ext cx="600075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atin typeface="Calibri" panose="020F0502020204030204" pitchFamily="34" charset="0"/>
                <a:ea typeface="Helvetica Neue"/>
                <a:cs typeface="Calibri" panose="020F050202020403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3551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114"/>
        <p:cNvGrpSpPr/>
        <p:nvPr/>
      </p:nvGrpSpPr>
      <p:grpSpPr>
        <a:xfrm>
          <a:off x="0" y="0"/>
          <a:ext cx="0" cy="0"/>
          <a:chOff x="0" y="0"/>
          <a:chExt cx="0" cy="0"/>
        </a:xfrm>
      </p:grpSpPr>
      <p:pic>
        <p:nvPicPr>
          <p:cNvPr id="3" name="Εικόνα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6"/>
            <a:ext cx="12192000" cy="6858000"/>
          </a:xfrm>
          <a:prstGeom prst="rect">
            <a:avLst/>
          </a:prstGeom>
        </p:spPr>
      </p:pic>
      <p:sp>
        <p:nvSpPr>
          <p:cNvPr id="6" name="Rectangle 5">
            <a:extLst>
              <a:ext uri="{FF2B5EF4-FFF2-40B4-BE49-F238E27FC236}">
                <a16:creationId xmlns:a16="http://schemas.microsoft.com/office/drawing/2014/main" id="{2F00ACD9-48D2-08B9-B74B-779C486642BA}"/>
              </a:ext>
            </a:extLst>
          </p:cNvPr>
          <p:cNvSpPr/>
          <p:nvPr userDrawn="1"/>
        </p:nvSpPr>
        <p:spPr>
          <a:xfrm>
            <a:off x="1171223" y="4906349"/>
            <a:ext cx="4021666" cy="1267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buFont typeface="Arial"/>
              <a:buNone/>
            </a:pPr>
            <a:r>
              <a:rPr lang="el-GR" b="1" kern="0" dirty="0">
                <a:solidFill>
                  <a:srgbClr val="FFFFFF"/>
                </a:solidFill>
                <a:sym typeface="Arial"/>
              </a:rPr>
              <a:t>ΕΛΛΗΝΙΚΗ ΔΗΜΟΚΡΑΤΙΑ</a:t>
            </a:r>
          </a:p>
          <a:p>
            <a:pPr>
              <a:buClr>
                <a:srgbClr val="000000"/>
              </a:buClr>
              <a:buFont typeface="Arial"/>
              <a:buNone/>
            </a:pPr>
            <a:r>
              <a:rPr lang="el-GR" b="1" kern="0" dirty="0" err="1">
                <a:solidFill>
                  <a:srgbClr val="FFFFFF"/>
                </a:solidFill>
                <a:sym typeface="Arial"/>
              </a:rPr>
              <a:t>Κυβ</a:t>
            </a:r>
            <a:r>
              <a:rPr lang="x-none" b="1" kern="0" dirty="0">
                <a:solidFill>
                  <a:srgbClr val="FFFFFF"/>
                </a:solidFill>
                <a:sym typeface="Arial"/>
              </a:rPr>
              <a:t>έ</a:t>
            </a:r>
            <a:r>
              <a:rPr lang="el-GR" b="1" kern="0" dirty="0" err="1">
                <a:solidFill>
                  <a:srgbClr val="FFFFFF"/>
                </a:solidFill>
                <a:sym typeface="Arial"/>
              </a:rPr>
              <a:t>ρνηση</a:t>
            </a:r>
            <a:endParaRPr lang="x-none" b="1" kern="0" dirty="0">
              <a:solidFill>
                <a:srgbClr val="FFFFFF"/>
              </a:solidFill>
              <a:sym typeface="Arial"/>
            </a:endParaRPr>
          </a:p>
        </p:txBody>
      </p:sp>
    </p:spTree>
    <p:extLst>
      <p:ext uri="{BB962C8B-B14F-4D97-AF65-F5344CB8AC3E}">
        <p14:creationId xmlns:p14="http://schemas.microsoft.com/office/powerpoint/2010/main" val="861602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5" name="Subtitle 2"/>
          <p:cNvSpPr>
            <a:spLocks noGrp="1"/>
          </p:cNvSpPr>
          <p:nvPr>
            <p:ph type="subTitle" idx="1"/>
          </p:nvPr>
        </p:nvSpPr>
        <p:spPr>
          <a:xfrm>
            <a:off x="837415" y="3348000"/>
            <a:ext cx="9144000"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3079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90" y="5102578"/>
            <a:ext cx="10514011" cy="1126732"/>
          </a:xfrm>
        </p:spPr>
        <p:txBody>
          <a:bodyPr/>
          <a:lstStyle>
            <a:lvl1pPr>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3077" y="1454480"/>
            <a:ext cx="4461646" cy="429533"/>
          </a:xfrm>
        </p:spPr>
        <p:txBody>
          <a:bodyPr anchor="b">
            <a:normAutofit/>
          </a:bodyPr>
          <a:lstStyle>
            <a:lvl1pPr marL="0" indent="0" algn="ctr">
              <a:buNone/>
              <a:defRPr sz="1600" b="1"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Picture Placeholder 7"/>
          <p:cNvSpPr>
            <a:spLocks noGrp="1"/>
          </p:cNvSpPr>
          <p:nvPr>
            <p:ph type="pic" sz="quarter" idx="13"/>
          </p:nvPr>
        </p:nvSpPr>
        <p:spPr>
          <a:xfrm>
            <a:off x="1386831" y="1908000"/>
            <a:ext cx="4430769" cy="2880000"/>
          </a:xfrm>
        </p:spPr>
        <p:txBody>
          <a:bodyPr/>
          <a:lstStyle/>
          <a:p>
            <a:endParaRPr lang="en-GB" dirty="0"/>
          </a:p>
        </p:txBody>
      </p:sp>
      <p:sp>
        <p:nvSpPr>
          <p:cNvPr id="11" name="Picture Placeholder 7"/>
          <p:cNvSpPr>
            <a:spLocks noGrp="1"/>
          </p:cNvSpPr>
          <p:nvPr>
            <p:ph type="pic" sz="quarter" idx="14"/>
          </p:nvPr>
        </p:nvSpPr>
        <p:spPr>
          <a:xfrm>
            <a:off x="6203077" y="1908000"/>
            <a:ext cx="4430769" cy="2880000"/>
          </a:xfrm>
        </p:spPr>
        <p:txBody>
          <a:bodyPr/>
          <a:lstStyle/>
          <a:p>
            <a:endParaRPr lang="en-GB" dirty="0"/>
          </a:p>
        </p:txBody>
      </p:sp>
      <p:sp>
        <p:nvSpPr>
          <p:cNvPr id="12" name="Text Placeholder 4"/>
          <p:cNvSpPr>
            <a:spLocks noGrp="1"/>
          </p:cNvSpPr>
          <p:nvPr>
            <p:ph type="body" sz="quarter" idx="15"/>
          </p:nvPr>
        </p:nvSpPr>
        <p:spPr>
          <a:xfrm>
            <a:off x="1386831" y="1454479"/>
            <a:ext cx="4461646" cy="429533"/>
          </a:xfrm>
        </p:spPr>
        <p:txBody>
          <a:bodyPr anchor="b">
            <a:normAutofit/>
          </a:bodyPr>
          <a:lstStyle>
            <a:lvl1pPr marL="0" indent="0" algn="ctr">
              <a:buNone/>
              <a:defRPr sz="1600" b="1"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itle 1"/>
          <p:cNvSpPr txBox="1">
            <a:spLocks/>
          </p:cNvSpPr>
          <p:nvPr userDrawn="1"/>
        </p:nvSpPr>
        <p:spPr>
          <a:xfrm>
            <a:off x="7565294" y="6356750"/>
            <a:ext cx="3788507" cy="374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baseline="0">
                <a:solidFill>
                  <a:schemeClr val="tx2"/>
                </a:solidFill>
                <a:latin typeface="Arial" panose="020B0604020202020204" pitchFamily="34" charset="0"/>
                <a:ea typeface="+mj-ea"/>
                <a:cs typeface="+mj-cs"/>
              </a:defRPr>
            </a:lvl1pPr>
          </a:lstStyle>
          <a:p>
            <a:pPr algn="r">
              <a:buClr>
                <a:srgbClr val="000000"/>
              </a:buClr>
              <a:buFont typeface="Arial"/>
              <a:buNone/>
            </a:pPr>
            <a:fld id="{08C41CA0-F5C0-45EB-B068-8C50D29B1E8B}" type="slidenum">
              <a:rPr lang="en-US" sz="1200" smtClean="0">
                <a:solidFill>
                  <a:srgbClr val="000000">
                    <a:lumMod val="50000"/>
                    <a:lumOff val="50000"/>
                  </a:srgbClr>
                </a:solidFill>
                <a:sym typeface="Arial"/>
              </a:rPr>
              <a:pPr algn="r">
                <a:buClr>
                  <a:srgbClr val="000000"/>
                </a:buClr>
                <a:buFont typeface="Arial"/>
                <a:buNone/>
              </a:pPr>
              <a:t>‹#›</a:t>
            </a:fld>
            <a:endParaRPr lang="en-US" sz="1200" dirty="0">
              <a:solidFill>
                <a:srgbClr val="000000">
                  <a:lumMod val="50000"/>
                  <a:lumOff val="50000"/>
                </a:srgbClr>
              </a:solidFill>
              <a:sym typeface="Arial"/>
            </a:endParaRPr>
          </a:p>
        </p:txBody>
      </p:sp>
      <p:cxnSp>
        <p:nvCxnSpPr>
          <p:cNvPr id="17" name="Straight Connector 16"/>
          <p:cNvCxnSpPr/>
          <p:nvPr userDrawn="1"/>
        </p:nvCxnSpPr>
        <p:spPr>
          <a:xfrm>
            <a:off x="838201" y="1046000"/>
            <a:ext cx="4063531" cy="0"/>
          </a:xfrm>
          <a:prstGeom prst="line">
            <a:avLst/>
          </a:prstGeom>
          <a:ln>
            <a:solidFill>
              <a:srgbClr val="134A86"/>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838201" y="365128"/>
            <a:ext cx="10515600" cy="989540"/>
          </a:xfrm>
        </p:spPr>
        <p:txBody>
          <a:bodyPr>
            <a:norm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083300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3_Title Slide">
    <p:spTree>
      <p:nvGrpSpPr>
        <p:cNvPr id="1" name="Shape 17"/>
        <p:cNvGrpSpPr/>
        <p:nvPr/>
      </p:nvGrpSpPr>
      <p:grpSpPr>
        <a:xfrm>
          <a:off x="0" y="0"/>
          <a:ext cx="0" cy="0"/>
          <a:chOff x="0" y="0"/>
          <a:chExt cx="0" cy="0"/>
        </a:xfrm>
      </p:grpSpPr>
      <p:sp>
        <p:nvSpPr>
          <p:cNvPr id="18" name="Google Shape;18;p65"/>
          <p:cNvSpPr/>
          <p:nvPr/>
        </p:nvSpPr>
        <p:spPr>
          <a:xfrm>
            <a:off x="3176" y="2608637"/>
            <a:ext cx="6858000" cy="4249363"/>
          </a:xfrm>
          <a:prstGeom prst="rtTriangle">
            <a:avLst/>
          </a:prstGeom>
          <a:solidFill>
            <a:srgbClr val="013476"/>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19" name="Google Shape;19;p65" descr="A close up of a logo&#10;&#10;Description automatically generated"/>
          <p:cNvPicPr preferRelativeResize="0"/>
          <p:nvPr/>
        </p:nvPicPr>
        <p:blipFill rotWithShape="1">
          <a:blip r:embed="rId2">
            <a:alphaModFix/>
          </a:blip>
          <a:srcRect l="2185" t="6084" r="87330" b="75016"/>
          <a:stretch/>
        </p:blipFill>
        <p:spPr>
          <a:xfrm>
            <a:off x="869970" y="5228949"/>
            <a:ext cx="1157601" cy="1173678"/>
          </a:xfrm>
          <a:prstGeom prst="rect">
            <a:avLst/>
          </a:prstGeom>
          <a:noFill/>
          <a:ln>
            <a:noFill/>
          </a:ln>
        </p:spPr>
      </p:pic>
    </p:spTree>
    <p:extLst>
      <p:ext uri="{BB962C8B-B14F-4D97-AF65-F5344CB8AC3E}">
        <p14:creationId xmlns:p14="http://schemas.microsoft.com/office/powerpoint/2010/main" val="2255643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9"/>
        <p:cNvGrpSpPr/>
        <p:nvPr/>
      </p:nvGrpSpPr>
      <p:grpSpPr>
        <a:xfrm>
          <a:off x="0" y="0"/>
          <a:ext cx="0" cy="0"/>
          <a:chOff x="0" y="0"/>
          <a:chExt cx="0" cy="0"/>
        </a:xfrm>
      </p:grpSpPr>
      <p:sp>
        <p:nvSpPr>
          <p:cNvPr id="40" name="Google Shape;40;p50"/>
          <p:cNvSpPr txBox="1">
            <a:spLocks noGrp="1"/>
          </p:cNvSpPr>
          <p:nvPr>
            <p:ph type="ctrTitle"/>
          </p:nvPr>
        </p:nvSpPr>
        <p:spPr>
          <a:xfrm>
            <a:off x="3886200" y="476125"/>
            <a:ext cx="8096400" cy="15381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253356"/>
              </a:buClr>
              <a:buSzPts val="4000"/>
              <a:buFont typeface="Calibri"/>
              <a:buNone/>
              <a:defRPr sz="40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0"/>
          <p:cNvSpPr txBox="1">
            <a:spLocks noGrp="1"/>
          </p:cNvSpPr>
          <p:nvPr>
            <p:ph type="subTitle" idx="1"/>
          </p:nvPr>
        </p:nvSpPr>
        <p:spPr>
          <a:xfrm>
            <a:off x="5981700" y="2601119"/>
            <a:ext cx="6000750" cy="1655762"/>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1000"/>
              </a:spcBef>
              <a:spcAft>
                <a:spcPts val="0"/>
              </a:spcAft>
              <a:buClr>
                <a:srgbClr val="253356"/>
              </a:buClr>
              <a:buSzPts val="2400"/>
              <a:buNone/>
              <a:defRPr sz="2400" b="1">
                <a:solidFill>
                  <a:srgbClr val="25335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50"/>
          <p:cNvSpPr/>
          <p:nvPr/>
        </p:nvSpPr>
        <p:spPr>
          <a:xfrm>
            <a:off x="0" y="0"/>
            <a:ext cx="11068050" cy="6858000"/>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43" name="Google Shape;43;p50" descr="Image result for ÎµÎ»Î»Î·Î½Î¹ÎºÎ· Î´Î·Î¼Î¿ÎºÏÎ±ÏÎ¹Î± logo"/>
          <p:cNvPicPr preferRelativeResize="0"/>
          <p:nvPr/>
        </p:nvPicPr>
        <p:blipFill rotWithShape="1">
          <a:blip r:embed="rId2">
            <a:alphaModFix/>
          </a:blip>
          <a:srcRect/>
          <a:stretch/>
        </p:blipFill>
        <p:spPr>
          <a:xfrm>
            <a:off x="1158746" y="4256881"/>
            <a:ext cx="1832104" cy="1795463"/>
          </a:xfrm>
          <a:prstGeom prst="rect">
            <a:avLst/>
          </a:prstGeom>
          <a:noFill/>
          <a:ln>
            <a:noFill/>
          </a:ln>
        </p:spPr>
      </p:pic>
    </p:spTree>
    <p:extLst>
      <p:ext uri="{BB962C8B-B14F-4D97-AF65-F5344CB8AC3E}">
        <p14:creationId xmlns:p14="http://schemas.microsoft.com/office/powerpoint/2010/main" val="2930926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4"/>
        <p:cNvGrpSpPr/>
        <p:nvPr/>
      </p:nvGrpSpPr>
      <p:grpSpPr>
        <a:xfrm>
          <a:off x="0" y="0"/>
          <a:ext cx="0" cy="0"/>
          <a:chOff x="0" y="0"/>
          <a:chExt cx="0" cy="0"/>
        </a:xfrm>
      </p:grpSpPr>
      <p:sp>
        <p:nvSpPr>
          <p:cNvPr id="45" name="Google Shape;45;p56"/>
          <p:cNvSpPr/>
          <p:nvPr/>
        </p:nvSpPr>
        <p:spPr>
          <a:xfrm>
            <a:off x="0" y="4672664"/>
            <a:ext cx="2922814" cy="21853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
        <p:nvSpPr>
          <p:cNvPr id="46" name="Google Shape;46;p56"/>
          <p:cNvSpPr txBox="1">
            <a:spLocks noGrp="1"/>
          </p:cNvSpPr>
          <p:nvPr>
            <p:ph type="ctrTitle"/>
          </p:nvPr>
        </p:nvSpPr>
        <p:spPr>
          <a:xfrm>
            <a:off x="3318510" y="2621711"/>
            <a:ext cx="809625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53356"/>
              </a:buClr>
              <a:buSzPts val="6000"/>
              <a:buFont typeface="Helvetica Neue"/>
              <a:buNone/>
              <a:defRPr sz="6000">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6"/>
          <p:cNvSpPr txBox="1">
            <a:spLocks noGrp="1"/>
          </p:cNvSpPr>
          <p:nvPr>
            <p:ph type="subTitle" idx="1"/>
          </p:nvPr>
        </p:nvSpPr>
        <p:spPr>
          <a:xfrm>
            <a:off x="5640977" y="621131"/>
            <a:ext cx="600075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atin typeface="Calibri" panose="020F0502020204030204" pitchFamily="34" charset="0"/>
                <a:ea typeface="Helvetica Neue"/>
                <a:cs typeface="Calibri" panose="020F050202020403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 name="Google Shape;48;p56"/>
          <p:cNvSpPr/>
          <p:nvPr/>
        </p:nvSpPr>
        <p:spPr>
          <a:xfrm rot="5400000">
            <a:off x="-1304318" y="1304318"/>
            <a:ext cx="6858000" cy="4249363"/>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49" name="Google Shape;49;p56" descr="Image result for ÎµÎ»Î»Î·Î½Î¹ÎºÎ· Î´Î·Î¼Î¿ÎºÏÎ±ÏÎ¹Î± logo"/>
          <p:cNvPicPr preferRelativeResize="0"/>
          <p:nvPr/>
        </p:nvPicPr>
        <p:blipFill rotWithShape="1">
          <a:blip r:embed="rId2">
            <a:alphaModFix/>
          </a:blip>
          <a:srcRect/>
          <a:stretch/>
        </p:blipFill>
        <p:spPr>
          <a:xfrm>
            <a:off x="1002555" y="682522"/>
            <a:ext cx="1054845" cy="1033749"/>
          </a:xfrm>
          <a:prstGeom prst="rect">
            <a:avLst/>
          </a:prstGeom>
          <a:noFill/>
          <a:ln>
            <a:noFill/>
          </a:ln>
        </p:spPr>
      </p:pic>
    </p:spTree>
    <p:extLst>
      <p:ext uri="{BB962C8B-B14F-4D97-AF65-F5344CB8AC3E}">
        <p14:creationId xmlns:p14="http://schemas.microsoft.com/office/powerpoint/2010/main" val="329090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7"/>
          <p:cNvSpPr txBox="1">
            <a:spLocks noGrp="1"/>
          </p:cNvSpPr>
          <p:nvPr>
            <p:ph type="body" idx="1"/>
          </p:nvPr>
        </p:nvSpPr>
        <p:spPr>
          <a:xfrm>
            <a:off x="838200" y="1463675"/>
            <a:ext cx="10515600" cy="4351338"/>
          </a:xfrm>
          <a:prstGeom prst="rect">
            <a:avLst/>
          </a:prstGeom>
          <a:noFill/>
          <a:ln>
            <a:noFill/>
          </a:ln>
        </p:spPr>
        <p:txBody>
          <a:bodyPr spcFirstLastPara="1" wrap="square" lIns="91425" tIns="45700" rIns="91425" bIns="45700" anchor="t" anchorCtr="0">
            <a:normAutofit/>
          </a:bodyPr>
          <a:lstStyle>
            <a:lvl1pPr marL="457200" lvl="0" indent="-298450" algn="l">
              <a:lnSpc>
                <a:spcPct val="90000"/>
              </a:lnSpc>
              <a:spcBef>
                <a:spcPts val="1000"/>
              </a:spcBef>
              <a:spcAft>
                <a:spcPts val="0"/>
              </a:spcAft>
              <a:buClr>
                <a:schemeClr val="dk1"/>
              </a:buClr>
              <a:buSzPts val="1100"/>
              <a:buChar char="•"/>
              <a:defRPr>
                <a:latin typeface="Calibri" panose="020F0502020204030204" pitchFamily="34" charset="0"/>
                <a:ea typeface="Helvetica Neue"/>
                <a:cs typeface="Calibri" panose="020F0502020204030204" pitchFamily="34" charset="0"/>
                <a:sym typeface="Helvetica Neue"/>
              </a:defRPr>
            </a:lvl1pPr>
            <a:lvl2pPr marL="914400" lvl="1"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2pPr>
            <a:lvl3pPr marL="1371600" lvl="2"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3pPr>
            <a:lvl4pPr marL="1828800" lvl="3"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4pPr>
            <a:lvl5pPr marL="2286000" lvl="4"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7"/>
          <p:cNvSpPr txBox="1">
            <a:spLocks noGrp="1"/>
          </p:cNvSpPr>
          <p:nvPr>
            <p:ph type="dt" idx="10"/>
          </p:nvPr>
        </p:nvSpPr>
        <p:spPr>
          <a:xfrm>
            <a:off x="2886075" y="6359525"/>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54" name="Google Shape;54;p57"/>
          <p:cNvSpPr txBox="1">
            <a:spLocks noGrp="1"/>
          </p:cNvSpPr>
          <p:nvPr>
            <p:ph type="ftr" idx="11"/>
          </p:nvPr>
        </p:nvSpPr>
        <p:spPr>
          <a:xfrm>
            <a:off x="5953124" y="6356350"/>
            <a:ext cx="2200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55" name="Google Shape;5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4228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338666" y="305154"/>
            <a:ext cx="11514667" cy="458964"/>
          </a:xfrm>
          <a:prstGeom prst="rect">
            <a:avLst/>
          </a:prstGeom>
          <a:solidFill>
            <a:schemeClr val="accent3">
              <a:lumMod val="75000"/>
            </a:schemeClr>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b="1">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3038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52B69728-13CB-4FA4-904D-CF5C4C899BE6}" type="datetimeFigureOut">
              <a:rPr lang="el-GR" smtClean="0"/>
              <a:t>26/8/2024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p5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53356"/>
              </a:buClr>
              <a:buSzPts val="3200"/>
              <a:buFont typeface="Helvetica Neue"/>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98450" algn="l">
              <a:lnSpc>
                <a:spcPct val="90000"/>
              </a:lnSpc>
              <a:spcBef>
                <a:spcPts val="1000"/>
              </a:spcBef>
              <a:spcAft>
                <a:spcPts val="0"/>
              </a:spcAft>
              <a:buClr>
                <a:schemeClr val="dk1"/>
              </a:buClr>
              <a:buSzPts val="1100"/>
              <a:buChar char="•"/>
              <a:defRPr>
                <a:latin typeface="Calibri" panose="020F0502020204030204" pitchFamily="34" charset="0"/>
                <a:ea typeface="Helvetica Neue"/>
                <a:cs typeface="Calibri" panose="020F0502020204030204" pitchFamily="34" charset="0"/>
                <a:sym typeface="Helvetica Neue"/>
              </a:defRPr>
            </a:lvl1pPr>
            <a:lvl2pPr marL="914400" lvl="1"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2pPr>
            <a:lvl3pPr marL="1371600" lvl="2"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3pPr>
            <a:lvl4pPr marL="1828800" lvl="3"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4pPr>
            <a:lvl5pPr marL="2286000" lvl="4"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98450" algn="l">
              <a:lnSpc>
                <a:spcPct val="90000"/>
              </a:lnSpc>
              <a:spcBef>
                <a:spcPts val="1000"/>
              </a:spcBef>
              <a:spcAft>
                <a:spcPts val="0"/>
              </a:spcAft>
              <a:buClr>
                <a:schemeClr val="dk1"/>
              </a:buClr>
              <a:buSzPts val="1100"/>
              <a:buChar char="•"/>
              <a:defRPr>
                <a:latin typeface="Calibri" panose="020F0502020204030204" pitchFamily="34" charset="0"/>
                <a:ea typeface="Helvetica Neue"/>
                <a:cs typeface="Calibri" panose="020F0502020204030204" pitchFamily="34" charset="0"/>
                <a:sym typeface="Helvetica Neue"/>
              </a:defRPr>
            </a:lvl1pPr>
            <a:lvl2pPr marL="914400" lvl="1"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2pPr>
            <a:lvl3pPr marL="1371600" lvl="2"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3pPr>
            <a:lvl4pPr marL="1828800" lvl="3"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4pPr>
            <a:lvl5pPr marL="2286000" lvl="4" indent="-298450" algn="l">
              <a:lnSpc>
                <a:spcPct val="90000"/>
              </a:lnSpc>
              <a:spcBef>
                <a:spcPts val="500"/>
              </a:spcBef>
              <a:spcAft>
                <a:spcPts val="0"/>
              </a:spcAft>
              <a:buClr>
                <a:schemeClr val="dk1"/>
              </a:buClr>
              <a:buSzPts val="11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8"/>
          <p:cNvSpPr txBox="1">
            <a:spLocks noGrp="1"/>
          </p:cNvSpPr>
          <p:nvPr>
            <p:ph type="dt" idx="10"/>
          </p:nvPr>
        </p:nvSpPr>
        <p:spPr>
          <a:xfrm>
            <a:off x="2886075" y="6359525"/>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61" name="Google Shape;61;p58"/>
          <p:cNvSpPr txBox="1">
            <a:spLocks noGrp="1"/>
          </p:cNvSpPr>
          <p:nvPr>
            <p:ph type="ftr" idx="11"/>
          </p:nvPr>
        </p:nvSpPr>
        <p:spPr>
          <a:xfrm>
            <a:off x="5953124" y="6356350"/>
            <a:ext cx="2200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x-none"/>
          </a:p>
        </p:txBody>
      </p:sp>
      <p:sp>
        <p:nvSpPr>
          <p:cNvPr id="62" name="Google Shape;6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3488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
        <p:cNvGrpSpPr/>
        <p:nvPr/>
      </p:nvGrpSpPr>
      <p:grpSpPr>
        <a:xfrm>
          <a:off x="0" y="0"/>
          <a:ext cx="0" cy="0"/>
          <a:chOff x="0" y="0"/>
          <a:chExt cx="0" cy="0"/>
        </a:xfrm>
      </p:grpSpPr>
      <p:sp>
        <p:nvSpPr>
          <p:cNvPr id="99" name="Google Shape;99;p64"/>
          <p:cNvSpPr/>
          <p:nvPr/>
        </p:nvSpPr>
        <p:spPr>
          <a:xfrm rot="10800000">
            <a:off x="1123950" y="0"/>
            <a:ext cx="11068050" cy="6858000"/>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100" name="Google Shape;100;p64" descr="Image result for ÎµÎ»Î»Î·Î½Î¹ÎºÎ· Î´Î·Î¼Î¿ÎºÏÎ±ÏÎ¹Î± logo"/>
          <p:cNvPicPr preferRelativeResize="0"/>
          <p:nvPr/>
        </p:nvPicPr>
        <p:blipFill rotWithShape="1">
          <a:blip r:embed="rId2">
            <a:alphaModFix/>
          </a:blip>
          <a:srcRect/>
          <a:stretch/>
        </p:blipFill>
        <p:spPr>
          <a:xfrm>
            <a:off x="8473946" y="1268753"/>
            <a:ext cx="1832104" cy="1795463"/>
          </a:xfrm>
          <a:prstGeom prst="rect">
            <a:avLst/>
          </a:prstGeom>
          <a:noFill/>
          <a:ln>
            <a:noFill/>
          </a:ln>
        </p:spPr>
      </p:pic>
      <p:sp>
        <p:nvSpPr>
          <p:cNvPr id="101" name="Google Shape;101;p64"/>
          <p:cNvSpPr/>
          <p:nvPr/>
        </p:nvSpPr>
        <p:spPr>
          <a:xfrm>
            <a:off x="0" y="4672664"/>
            <a:ext cx="2922814" cy="21853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
        <p:nvSpPr>
          <p:cNvPr id="102" name="Google Shape;102;p64"/>
          <p:cNvSpPr txBox="1">
            <a:spLocks noGrp="1"/>
          </p:cNvSpPr>
          <p:nvPr>
            <p:ph type="ctrTitle"/>
          </p:nvPr>
        </p:nvSpPr>
        <p:spPr>
          <a:xfrm>
            <a:off x="95250" y="4313351"/>
            <a:ext cx="809625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53356"/>
              </a:buClr>
              <a:buSzPts val="6000"/>
              <a:buFont typeface="Helvetica Neue"/>
              <a:buNone/>
              <a:defRPr sz="6000">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4"/>
          <p:cNvSpPr txBox="1">
            <a:spLocks noGrp="1"/>
          </p:cNvSpPr>
          <p:nvPr>
            <p:ph type="subTitle" idx="1"/>
          </p:nvPr>
        </p:nvSpPr>
        <p:spPr>
          <a:xfrm>
            <a:off x="108857" y="2657588"/>
            <a:ext cx="600075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atin typeface="Calibri" panose="020F0502020204030204" pitchFamily="34" charset="0"/>
                <a:ea typeface="Helvetica Neue"/>
                <a:cs typeface="Calibri" panose="020F050202020403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908646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04"/>
        <p:cNvGrpSpPr/>
        <p:nvPr/>
      </p:nvGrpSpPr>
      <p:grpSpPr>
        <a:xfrm>
          <a:off x="0" y="0"/>
          <a:ext cx="0" cy="0"/>
          <a:chOff x="0" y="0"/>
          <a:chExt cx="0" cy="0"/>
        </a:xfrm>
      </p:grpSpPr>
      <p:sp>
        <p:nvSpPr>
          <p:cNvPr id="105" name="Google Shape;105;p65"/>
          <p:cNvSpPr/>
          <p:nvPr/>
        </p:nvSpPr>
        <p:spPr>
          <a:xfrm rot="10800000">
            <a:off x="1123950" y="0"/>
            <a:ext cx="11068050" cy="6858000"/>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Calibri"/>
              <a:ea typeface="Calibri"/>
              <a:cs typeface="Calibri"/>
              <a:sym typeface="Calibri"/>
            </a:endParaRPr>
          </a:p>
        </p:txBody>
      </p:sp>
      <p:pic>
        <p:nvPicPr>
          <p:cNvPr id="106" name="Google Shape;106;p65" descr="Image result for ÎµÎ»Î»Î·Î½Î¹ÎºÎ· Î´Î·Î¼Î¿ÎºÏÎ±ÏÎ¹Î± logo"/>
          <p:cNvPicPr preferRelativeResize="0"/>
          <p:nvPr/>
        </p:nvPicPr>
        <p:blipFill rotWithShape="1">
          <a:blip r:embed="rId2">
            <a:alphaModFix/>
          </a:blip>
          <a:srcRect/>
          <a:stretch/>
        </p:blipFill>
        <p:spPr>
          <a:xfrm>
            <a:off x="8473946" y="1268753"/>
            <a:ext cx="1832104" cy="1795463"/>
          </a:xfrm>
          <a:prstGeom prst="rect">
            <a:avLst/>
          </a:prstGeom>
          <a:noFill/>
          <a:ln>
            <a:noFill/>
          </a:ln>
        </p:spPr>
      </p:pic>
      <p:sp>
        <p:nvSpPr>
          <p:cNvPr id="107" name="Google Shape;107;p65"/>
          <p:cNvSpPr/>
          <p:nvPr/>
        </p:nvSpPr>
        <p:spPr>
          <a:xfrm>
            <a:off x="0" y="4672664"/>
            <a:ext cx="2922814" cy="21853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91612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114"/>
        <p:cNvGrpSpPr/>
        <p:nvPr/>
      </p:nvGrpSpPr>
      <p:grpSpPr>
        <a:xfrm>
          <a:off x="0" y="0"/>
          <a:ext cx="0" cy="0"/>
          <a:chOff x="0" y="0"/>
          <a:chExt cx="0" cy="0"/>
        </a:xfrm>
      </p:grpSpPr>
      <p:pic>
        <p:nvPicPr>
          <p:cNvPr id="2" name="Εικόνα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51133"/>
          </a:xfrm>
          <a:prstGeom prst="rect">
            <a:avLst/>
          </a:prstGeom>
        </p:spPr>
      </p:pic>
      <p:sp>
        <p:nvSpPr>
          <p:cNvPr id="3" name="TextBox 2"/>
          <p:cNvSpPr txBox="1"/>
          <p:nvPr userDrawn="1"/>
        </p:nvSpPr>
        <p:spPr>
          <a:xfrm>
            <a:off x="1524000" y="671690"/>
            <a:ext cx="5994400" cy="707886"/>
          </a:xfrm>
          <a:prstGeom prst="rect">
            <a:avLst/>
          </a:prstGeom>
          <a:noFill/>
        </p:spPr>
        <p:txBody>
          <a:bodyPr wrap="square" rtlCol="0">
            <a:spAutoFit/>
          </a:bodyPr>
          <a:lstStyle/>
          <a:p>
            <a:pPr>
              <a:buClr>
                <a:srgbClr val="000000"/>
              </a:buClr>
              <a:buFont typeface="Arial"/>
              <a:buNone/>
            </a:pPr>
            <a:r>
              <a:rPr lang="el-GR" sz="2000" b="1" kern="0">
                <a:solidFill>
                  <a:srgbClr val="FFFFFF"/>
                </a:solidFill>
                <a:latin typeface="Calibri" panose="020F0502020204030204" pitchFamily="34" charset="0"/>
                <a:cs typeface="Calibri" panose="020F0502020204030204" pitchFamily="34" charset="0"/>
                <a:sym typeface="Arial"/>
              </a:rPr>
              <a:t>Ελληνική Δημοκρατία</a:t>
            </a:r>
            <a:endParaRPr lang="en-US" sz="2000" b="1" kern="0">
              <a:solidFill>
                <a:srgbClr val="FFFFFF"/>
              </a:solidFill>
              <a:latin typeface="Calibri" panose="020F0502020204030204" pitchFamily="34" charset="0"/>
              <a:cs typeface="Calibri" panose="020F0502020204030204" pitchFamily="34" charset="0"/>
              <a:sym typeface="Arial"/>
            </a:endParaRPr>
          </a:p>
          <a:p>
            <a:pPr>
              <a:buClr>
                <a:srgbClr val="000000"/>
              </a:buClr>
              <a:buFont typeface="Arial"/>
              <a:buNone/>
            </a:pPr>
            <a:r>
              <a:rPr lang="el-GR" sz="2000" b="1" kern="0">
                <a:solidFill>
                  <a:srgbClr val="FFFFFF"/>
                </a:solidFill>
                <a:latin typeface="Calibri" panose="020F0502020204030204" pitchFamily="34" charset="0"/>
                <a:cs typeface="Calibri" panose="020F0502020204030204" pitchFamily="34" charset="0"/>
                <a:sym typeface="Arial"/>
              </a:rPr>
              <a:t>Προεδρία της Κυβέρνησης</a:t>
            </a:r>
          </a:p>
        </p:txBody>
      </p:sp>
    </p:spTree>
    <p:extLst>
      <p:ext uri="{BB962C8B-B14F-4D97-AF65-F5344CB8AC3E}">
        <p14:creationId xmlns:p14="http://schemas.microsoft.com/office/powerpoint/2010/main" val="1469626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preserve="1">
  <p:cSld name="1_Custom Layout">
    <p:spTree>
      <p:nvGrpSpPr>
        <p:cNvPr id="1" name="Shape 114"/>
        <p:cNvGrpSpPr/>
        <p:nvPr/>
      </p:nvGrpSpPr>
      <p:grpSpPr>
        <a:xfrm>
          <a:off x="0" y="0"/>
          <a:ext cx="0" cy="0"/>
          <a:chOff x="0" y="0"/>
          <a:chExt cx="0" cy="0"/>
        </a:xfrm>
      </p:grpSpPr>
      <p:pic>
        <p:nvPicPr>
          <p:cNvPr id="3" name="Εικόνα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6"/>
            <a:ext cx="12192000" cy="6858000"/>
          </a:xfrm>
          <a:prstGeom prst="rect">
            <a:avLst/>
          </a:prstGeom>
        </p:spPr>
      </p:pic>
      <p:sp>
        <p:nvSpPr>
          <p:cNvPr id="4" name="TextBox 3"/>
          <p:cNvSpPr txBox="1"/>
          <p:nvPr userDrawn="1"/>
        </p:nvSpPr>
        <p:spPr>
          <a:xfrm>
            <a:off x="1103489" y="5201355"/>
            <a:ext cx="5994400" cy="707886"/>
          </a:xfrm>
          <a:prstGeom prst="rect">
            <a:avLst/>
          </a:prstGeom>
          <a:noFill/>
        </p:spPr>
        <p:txBody>
          <a:bodyPr wrap="square" rtlCol="0">
            <a:spAutoFit/>
          </a:bodyPr>
          <a:lstStyle/>
          <a:p>
            <a:pPr>
              <a:buClr>
                <a:srgbClr val="000000"/>
              </a:buClr>
              <a:buFont typeface="Arial"/>
              <a:buNone/>
            </a:pPr>
            <a:r>
              <a:rPr lang="el-GR" sz="2000" b="1" kern="0">
                <a:solidFill>
                  <a:srgbClr val="FFFFFF"/>
                </a:solidFill>
                <a:latin typeface="Calibri" panose="020F0502020204030204" pitchFamily="34" charset="0"/>
                <a:cs typeface="Calibri" panose="020F0502020204030204" pitchFamily="34" charset="0"/>
                <a:sym typeface="Arial"/>
              </a:rPr>
              <a:t>Ελληνική Δημοκρατία</a:t>
            </a:r>
            <a:endParaRPr lang="en-US" sz="2000" b="1" kern="0">
              <a:solidFill>
                <a:srgbClr val="FFFFFF"/>
              </a:solidFill>
              <a:latin typeface="Calibri" panose="020F0502020204030204" pitchFamily="34" charset="0"/>
              <a:cs typeface="Calibri" panose="020F0502020204030204" pitchFamily="34" charset="0"/>
              <a:sym typeface="Arial"/>
            </a:endParaRPr>
          </a:p>
          <a:p>
            <a:pPr>
              <a:buClr>
                <a:srgbClr val="000000"/>
              </a:buClr>
              <a:buFont typeface="Arial"/>
              <a:buNone/>
            </a:pPr>
            <a:r>
              <a:rPr lang="el-GR" sz="2000" b="1" kern="0">
                <a:solidFill>
                  <a:srgbClr val="FFFFFF"/>
                </a:solidFill>
                <a:latin typeface="Calibri" panose="020F0502020204030204" pitchFamily="34" charset="0"/>
                <a:cs typeface="Calibri" panose="020F0502020204030204" pitchFamily="34" charset="0"/>
                <a:sym typeface="Arial"/>
              </a:rPr>
              <a:t>Προεδρία της Κυβέρνησης</a:t>
            </a:r>
          </a:p>
        </p:txBody>
      </p:sp>
    </p:spTree>
    <p:extLst>
      <p:ext uri="{BB962C8B-B14F-4D97-AF65-F5344CB8AC3E}">
        <p14:creationId xmlns:p14="http://schemas.microsoft.com/office/powerpoint/2010/main" val="566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Στυλ κύριου τίτλου</a:t>
            </a:r>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52B69728-13CB-4FA4-904D-CF5C4C899BE6}" type="datetimeFigureOut">
              <a:rPr lang="el-GR" smtClean="0"/>
              <a:t>26/8/2024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52B69728-13CB-4FA4-904D-CF5C4C899BE6}" type="datetimeFigureOut">
              <a:rPr lang="el-GR" smtClean="0"/>
              <a:t>26/8/2024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52B69728-13CB-4FA4-904D-CF5C4C899BE6}" type="datetimeFigureOut">
              <a:rPr lang="el-GR" smtClean="0"/>
              <a:t>26/8/2024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52B69728-13CB-4FA4-904D-CF5C4C899BE6}" type="datetimeFigureOut">
              <a:rPr lang="el-GR" smtClean="0"/>
              <a:t>26/8/2024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52B69728-13CB-4FA4-904D-CF5C4C899BE6}" type="datetimeFigureOut">
              <a:rPr lang="el-GR" smtClean="0"/>
              <a:t>26/8/2024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52B69728-13CB-4FA4-904D-CF5C4C899BE6}" type="datetimeFigureOut">
              <a:rPr lang="el-GR" smtClean="0"/>
              <a:t>26/8/2024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92F0BFE-09C8-4C53-B8F5-44730026CF66}"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4.png"/><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69728-13CB-4FA4-904D-CF5C4C899BE6}" type="datetimeFigureOut">
              <a:rPr lang="el-GR" smtClean="0"/>
              <a:t>26/8/2024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F0BFE-09C8-4C53-B8F5-44730026CF66}"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5" r:id="rId14"/>
    <p:sldLayoutId id="2147483687"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p:nvPr/>
        </p:nvSpPr>
        <p:spPr>
          <a:xfrm>
            <a:off x="0" y="5903650"/>
            <a:ext cx="985421" cy="954349"/>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
        <p:nvSpPr>
          <p:cNvPr id="11" name="Google Shape;11;p49"/>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3356"/>
              </a:buClr>
              <a:buSzPts val="3200"/>
              <a:buFont typeface="Helvetica Neue"/>
              <a:buNone/>
              <a:defRPr sz="3200" b="0" i="0" u="none" strike="noStrike" cap="none">
                <a:solidFill>
                  <a:srgbClr val="253356"/>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9"/>
          <p:cNvSpPr txBox="1">
            <a:spLocks noGrp="1"/>
          </p:cNvSpPr>
          <p:nvPr>
            <p:ph type="body" idx="1"/>
          </p:nvPr>
        </p:nvSpPr>
        <p:spPr>
          <a:xfrm>
            <a:off x="838200" y="1463675"/>
            <a:ext cx="10515600" cy="4351338"/>
          </a:xfrm>
          <a:prstGeom prst="rect">
            <a:avLst/>
          </a:prstGeom>
          <a:noFill/>
          <a:ln>
            <a:noFill/>
          </a:ln>
        </p:spPr>
        <p:txBody>
          <a:bodyPr spcFirstLastPara="1" wrap="square" lIns="91425" tIns="45700" rIns="91425" bIns="45700" anchor="t" anchorCtr="0">
            <a:normAutofit/>
          </a:bodyPr>
          <a:lstStyle>
            <a:lvl1pPr marL="457200" marR="0" lvl="0" indent="-29845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dt" idx="10"/>
          </p:nvPr>
        </p:nvSpPr>
        <p:spPr>
          <a:xfrm>
            <a:off x="2886075" y="6359525"/>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x-none" kern="0"/>
          </a:p>
        </p:txBody>
      </p:sp>
      <p:sp>
        <p:nvSpPr>
          <p:cNvPr id="14" name="Google Shape;14;p49"/>
          <p:cNvSpPr txBox="1">
            <a:spLocks noGrp="1"/>
          </p:cNvSpPr>
          <p:nvPr>
            <p:ph type="ftr" idx="11"/>
          </p:nvPr>
        </p:nvSpPr>
        <p:spPr>
          <a:xfrm>
            <a:off x="5953124" y="6356350"/>
            <a:ext cx="22002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x-none" kern="0"/>
          </a:p>
        </p:txBody>
      </p:sp>
      <p:sp>
        <p:nvSpPr>
          <p:cNvPr id="15" name="Google Shape;1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9pPr>
          </a:lstStyle>
          <a:p>
            <a:fld id="{00000000-1234-1234-1234-123412341234}" type="slidenum">
              <a:rPr lang="en-US" kern="0" smtClean="0"/>
              <a:pPr/>
              <a:t>‹#›</a:t>
            </a:fld>
            <a:endParaRPr lang="en-US" kern="0"/>
          </a:p>
        </p:txBody>
      </p:sp>
      <p:pic>
        <p:nvPicPr>
          <p:cNvPr id="16" name="Google Shape;16;p49" descr="Image result for ÎµÎ»Î»Î·Î½Î¹ÎºÎ· Î´Î·Î¼Î¿ÎºÏÎ±ÏÎ¹Î± logo"/>
          <p:cNvPicPr preferRelativeResize="0"/>
          <p:nvPr/>
        </p:nvPicPr>
        <p:blipFill rotWithShape="1">
          <a:blip r:embed="rId11">
            <a:alphaModFix/>
          </a:blip>
          <a:srcRect/>
          <a:stretch/>
        </p:blipFill>
        <p:spPr>
          <a:xfrm>
            <a:off x="108110" y="6374106"/>
            <a:ext cx="375722" cy="368208"/>
          </a:xfrm>
          <a:prstGeom prst="rect">
            <a:avLst/>
          </a:prstGeom>
          <a:noFill/>
          <a:ln>
            <a:noFill/>
          </a:ln>
        </p:spPr>
      </p:pic>
    </p:spTree>
    <p:extLst>
      <p:ext uri="{BB962C8B-B14F-4D97-AF65-F5344CB8AC3E}">
        <p14:creationId xmlns:p14="http://schemas.microsoft.com/office/powerpoint/2010/main" val="1170901033"/>
      </p:ext>
    </p:extLst>
  </p:cSld>
  <p:clrMap bg1="lt1" tx1="dk1" bg2="dk2" tx2="lt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 id="2147483669" r:id="rId5"/>
    <p:sldLayoutId id="2147483671" r:id="rId6"/>
    <p:sldLayoutId id="2147483672" r:id="rId7"/>
    <p:sldLayoutId id="2147483673"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p:nvPr/>
        </p:nvSpPr>
        <p:spPr>
          <a:xfrm>
            <a:off x="0" y="5903650"/>
            <a:ext cx="985421" cy="954349"/>
          </a:xfrm>
          <a:prstGeom prst="rtTriangle">
            <a:avLst/>
          </a:prstGeom>
          <a:solidFill>
            <a:srgbClr val="3462AB"/>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latin typeface="Helvetica Neue"/>
              <a:ea typeface="Helvetica Neue"/>
              <a:cs typeface="Helvetica Neue"/>
              <a:sym typeface="Helvetica Neue"/>
            </a:endParaRPr>
          </a:p>
        </p:txBody>
      </p:sp>
      <p:sp>
        <p:nvSpPr>
          <p:cNvPr id="11" name="Google Shape;11;p49"/>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3356"/>
              </a:buClr>
              <a:buSzPts val="3200"/>
              <a:buFont typeface="Helvetica Neue"/>
              <a:buNone/>
              <a:defRPr sz="3200" b="0" i="0" u="none" strike="noStrike" cap="none">
                <a:solidFill>
                  <a:srgbClr val="253356"/>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9"/>
          <p:cNvSpPr txBox="1">
            <a:spLocks noGrp="1"/>
          </p:cNvSpPr>
          <p:nvPr>
            <p:ph type="body" idx="1"/>
          </p:nvPr>
        </p:nvSpPr>
        <p:spPr>
          <a:xfrm>
            <a:off x="838200" y="1463675"/>
            <a:ext cx="10515600" cy="4351338"/>
          </a:xfrm>
          <a:prstGeom prst="rect">
            <a:avLst/>
          </a:prstGeom>
          <a:noFill/>
          <a:ln>
            <a:noFill/>
          </a:ln>
        </p:spPr>
        <p:txBody>
          <a:bodyPr spcFirstLastPara="1" wrap="square" lIns="91425" tIns="45700" rIns="91425" bIns="45700" anchor="t" anchorCtr="0">
            <a:normAutofit/>
          </a:bodyPr>
          <a:lstStyle>
            <a:lvl1pPr marL="457200" marR="0" lvl="0" indent="-29845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dt" idx="10"/>
          </p:nvPr>
        </p:nvSpPr>
        <p:spPr>
          <a:xfrm>
            <a:off x="2886075" y="6359525"/>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x-none" kern="0"/>
          </a:p>
        </p:txBody>
      </p:sp>
      <p:sp>
        <p:nvSpPr>
          <p:cNvPr id="14" name="Google Shape;14;p49"/>
          <p:cNvSpPr txBox="1">
            <a:spLocks noGrp="1"/>
          </p:cNvSpPr>
          <p:nvPr>
            <p:ph type="ftr" idx="11"/>
          </p:nvPr>
        </p:nvSpPr>
        <p:spPr>
          <a:xfrm>
            <a:off x="5953124" y="6356350"/>
            <a:ext cx="22002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x-none" kern="0"/>
          </a:p>
        </p:txBody>
      </p:sp>
      <p:sp>
        <p:nvSpPr>
          <p:cNvPr id="15" name="Google Shape;1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Calibri" panose="020F0502020204030204" pitchFamily="34" charset="0"/>
                <a:ea typeface="Helvetica Neue"/>
                <a:cs typeface="Calibri" panose="020F0502020204030204" pitchFamily="34" charset="0"/>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253356"/>
                </a:solidFill>
                <a:latin typeface="Helvetica Neue"/>
                <a:ea typeface="Helvetica Neue"/>
                <a:cs typeface="Helvetica Neue"/>
                <a:sym typeface="Helvetica Neue"/>
              </a:defRPr>
            </a:lvl9pPr>
          </a:lstStyle>
          <a:p>
            <a:fld id="{00000000-1234-1234-1234-123412341234}" type="slidenum">
              <a:rPr lang="en-US" kern="0" smtClean="0"/>
              <a:pPr/>
              <a:t>‹#›</a:t>
            </a:fld>
            <a:endParaRPr lang="en-US" kern="0"/>
          </a:p>
        </p:txBody>
      </p:sp>
      <p:pic>
        <p:nvPicPr>
          <p:cNvPr id="16" name="Google Shape;16;p49" descr="Image result for ÎµÎ»Î»Î·Î½Î¹ÎºÎ· Î´Î·Î¼Î¿ÎºÏÎ±ÏÎ¹Î± logo"/>
          <p:cNvPicPr preferRelativeResize="0"/>
          <p:nvPr/>
        </p:nvPicPr>
        <p:blipFill rotWithShape="1">
          <a:blip r:embed="rId11">
            <a:alphaModFix/>
          </a:blip>
          <a:srcRect/>
          <a:stretch/>
        </p:blipFill>
        <p:spPr>
          <a:xfrm>
            <a:off x="108110" y="6374106"/>
            <a:ext cx="375722" cy="368208"/>
          </a:xfrm>
          <a:prstGeom prst="rect">
            <a:avLst/>
          </a:prstGeom>
          <a:noFill/>
          <a:ln>
            <a:noFill/>
          </a:ln>
        </p:spPr>
      </p:pic>
    </p:spTree>
    <p:extLst>
      <p:ext uri="{BB962C8B-B14F-4D97-AF65-F5344CB8AC3E}">
        <p14:creationId xmlns:p14="http://schemas.microsoft.com/office/powerpoint/2010/main" val="3589905513"/>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5"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erga.gov.gr/"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government.gov.gr/wp-content/uploads/2023/01/krhth_final_web.pdf" TargetMode="External"/><Relationship Id="rId18" Type="http://schemas.openxmlformats.org/officeDocument/2006/relationships/image" Target="../media/image18.jpeg"/><Relationship Id="rId3" Type="http://schemas.openxmlformats.org/officeDocument/2006/relationships/hyperlink" Target="https://government.gov.gr/wp-content/uploads/2023/01/200-%CE%B5%CC%81%CF%81%CE%B3%CE%B1-%CE%B3%CE%B9%CE%B1-%CF%84%CE%B7%CE%BD-%CE%A0%CE%B5%CE%BB%CE%BF%CF%80%CE%BF%CC%81%CE%BD%CE%BD%CE%B7%CF%83%CE%BF.pdf" TargetMode="External"/><Relationship Id="rId21" Type="http://schemas.openxmlformats.org/officeDocument/2006/relationships/hyperlink" Target="https://www.government.gov.gr/wp-content/uploads/2023/04/ionia_nhsia.pdf" TargetMode="External"/><Relationship Id="rId7" Type="http://schemas.openxmlformats.org/officeDocument/2006/relationships/hyperlink" Target="https://primeminister.gr/wp-content/uploads/2023/01/Final-%CE%91%CE%9C%CE%98.pdf" TargetMode="External"/><Relationship Id="rId12" Type="http://schemas.openxmlformats.org/officeDocument/2006/relationships/image" Target="../media/image15.png"/><Relationship Id="rId17" Type="http://schemas.openxmlformats.org/officeDocument/2006/relationships/hyperlink" Target="https://government.gov.gr/wp-content/uploads/2023/01/&#920;&#949;&#963;&#963;&#945;&#955;&#959;&#957;&#943;&#954;&#951;-2030_web.pdf" TargetMode="External"/><Relationship Id="rId2" Type="http://schemas.openxmlformats.org/officeDocument/2006/relationships/notesSlide" Target="../notesSlides/notesSlide7.xml"/><Relationship Id="rId16" Type="http://schemas.openxmlformats.org/officeDocument/2006/relationships/image" Target="../media/image17.png"/><Relationship Id="rId20"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hyperlink" Target="https://government.gov.gr/wp-content/uploads/2023/02/thessaly-2030.pdf" TargetMode="External"/><Relationship Id="rId24" Type="http://schemas.openxmlformats.org/officeDocument/2006/relationships/image" Target="../media/image22.jpeg"/><Relationship Id="rId5" Type="http://schemas.openxmlformats.org/officeDocument/2006/relationships/hyperlink" Target="https://government.gov.gr/wp-content/uploads/2023/01/%CE%A0%CE%AC%CF%84%CF%81%CE%B1-%CE%95%CE%A1%CE%93%CE%91-Smallfilesize-final.pdf" TargetMode="External"/><Relationship Id="rId15" Type="http://schemas.openxmlformats.org/officeDocument/2006/relationships/hyperlink" Target="https://government.gov.gr/wp-content/uploads/2023/03/sterea.pdf" TargetMode="External"/><Relationship Id="rId23" Type="http://schemas.openxmlformats.org/officeDocument/2006/relationships/image" Target="../media/image21.jpeg"/><Relationship Id="rId10" Type="http://schemas.openxmlformats.org/officeDocument/2006/relationships/image" Target="../media/image14.png"/><Relationship Id="rId19" Type="http://schemas.openxmlformats.org/officeDocument/2006/relationships/hyperlink" Target="https://government.gov.gr/wp-content/uploads/2023/04/hpeiros_380erga.pdf" TargetMode="External"/><Relationship Id="rId4" Type="http://schemas.openxmlformats.org/officeDocument/2006/relationships/image" Target="../media/image11.png"/><Relationship Id="rId9" Type="http://schemas.openxmlformats.org/officeDocument/2006/relationships/hyperlink" Target="https://primeminister.gr/wp-content/uploads/2023/02/erga_pdm.pdf" TargetMode="External"/><Relationship Id="rId14" Type="http://schemas.openxmlformats.org/officeDocument/2006/relationships/image" Target="../media/image16.png"/><Relationship Id="rId22"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www.erga.gov.gr/"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1.xml"/><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rga.gov.gr/"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hyperlink" Target="https://erga.gov.gr/?regions=1&amp;highlight=1"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159" y="2139180"/>
            <a:ext cx="9053770" cy="4216539"/>
          </a:xfrm>
          <a:prstGeom prst="rect">
            <a:avLst/>
          </a:prstGeom>
          <a:noFill/>
        </p:spPr>
        <p:txBody>
          <a:bodyPr wrap="square" rtlCol="0">
            <a:spAutoFit/>
          </a:bodyPr>
          <a:lstStyle/>
          <a:p>
            <a:pPr algn="ctr"/>
            <a:r>
              <a:rPr lang="el-GR" sz="4000" b="1" dirty="0">
                <a:solidFill>
                  <a:schemeClr val="bg1"/>
                </a:solidFill>
                <a:latin typeface="Calibri" panose="020F0502020204030204" pitchFamily="34" charset="0"/>
                <a:cs typeface="Calibri" panose="020F0502020204030204" pitchFamily="34" charset="0"/>
              </a:rPr>
              <a:t>Περιφερειακή Ανάπτυξη </a:t>
            </a:r>
          </a:p>
          <a:p>
            <a:pPr algn="ctr"/>
            <a:r>
              <a:rPr lang="el-GR" sz="4000" b="1" dirty="0">
                <a:solidFill>
                  <a:schemeClr val="bg1"/>
                </a:solidFill>
                <a:latin typeface="Calibri" panose="020F0502020204030204" pitchFamily="34" charset="0"/>
                <a:cs typeface="Calibri" panose="020F0502020204030204" pitchFamily="34" charset="0"/>
              </a:rPr>
              <a:t>με σχέδιο για όλους</a:t>
            </a:r>
          </a:p>
          <a:p>
            <a:pPr algn="ctr"/>
            <a:endParaRPr lang="el-GR" sz="4000" b="1" dirty="0">
              <a:solidFill>
                <a:schemeClr val="bg1"/>
              </a:solidFill>
              <a:latin typeface="Calibri" panose="020F0502020204030204" pitchFamily="34" charset="0"/>
              <a:cs typeface="Calibri" panose="020F0502020204030204" pitchFamily="34" charset="0"/>
            </a:endParaRPr>
          </a:p>
          <a:p>
            <a:pPr algn="ctr"/>
            <a:r>
              <a:rPr lang="el-GR" sz="3600" b="1" i="1" dirty="0">
                <a:solidFill>
                  <a:schemeClr val="bg1"/>
                </a:solidFill>
                <a:latin typeface="Calibri" panose="020F0502020204030204" pitchFamily="34" charset="0"/>
                <a:cs typeface="Calibri" panose="020F0502020204030204" pitchFamily="34" charset="0"/>
              </a:rPr>
              <a:t>Ο στόχος της διπλής σύγκλισης</a:t>
            </a:r>
          </a:p>
          <a:p>
            <a:pPr algn="ctr"/>
            <a:endParaRPr lang="el-GR" sz="3600" b="1" i="1" dirty="0">
              <a:solidFill>
                <a:schemeClr val="bg1"/>
              </a:solidFill>
              <a:latin typeface="Calibri" panose="020F0502020204030204" pitchFamily="34" charset="0"/>
              <a:cs typeface="Calibri" panose="020F0502020204030204" pitchFamily="34" charset="0"/>
            </a:endParaRPr>
          </a:p>
          <a:p>
            <a:pPr algn="ctr"/>
            <a:r>
              <a:rPr lang="en-US" sz="3600" b="1" i="1" dirty="0">
                <a:solidFill>
                  <a:schemeClr val="bg1"/>
                </a:solidFill>
                <a:latin typeface="Calibri" panose="020F0502020204030204" pitchFamily="34" charset="0"/>
                <a:cs typeface="Calibri" panose="020F0502020204030204" pitchFamily="34" charset="0"/>
              </a:rPr>
              <a:t>www.erga.gov.gr </a:t>
            </a:r>
            <a:endParaRPr lang="el-GR" sz="3600" b="1" i="1" dirty="0">
              <a:solidFill>
                <a:schemeClr val="bg1"/>
              </a:solidFill>
              <a:latin typeface="Calibri" panose="020F0502020204030204" pitchFamily="34" charset="0"/>
              <a:cs typeface="Calibri" panose="020F0502020204030204" pitchFamily="34" charset="0"/>
            </a:endParaRPr>
          </a:p>
          <a:p>
            <a:pPr algn="ctr"/>
            <a:endParaRPr lang="el-GR"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125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ID - Sistema Pubblico di identità Digita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737" y="450805"/>
            <a:ext cx="4848726" cy="469071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789805" y="4087187"/>
            <a:ext cx="6792432" cy="2400657"/>
          </a:xfrm>
          <a:prstGeom prst="rect">
            <a:avLst/>
          </a:prstGeom>
        </p:spPr>
        <p:txBody>
          <a:bodyPr wrap="square">
            <a:spAutoFit/>
          </a:bodyPr>
          <a:lstStyle/>
          <a:p>
            <a:pPr marL="342900" indent="-342900">
              <a:lnSpc>
                <a:spcPct val="125000"/>
              </a:lnSpc>
              <a:buFont typeface="Wingdings" panose="05000000000000000000" pitchFamily="2" charset="2"/>
              <a:buChar char="ü"/>
            </a:pPr>
            <a:r>
              <a:rPr lang="el-GR" sz="3000" b="1" dirty="0">
                <a:solidFill>
                  <a:schemeClr val="accent1">
                    <a:lumMod val="75000"/>
                  </a:schemeClr>
                </a:solidFill>
                <a:latin typeface="Calibri" panose="020F0502020204030204" pitchFamily="34" charset="0"/>
                <a:cs typeface="Calibri" panose="020F0502020204030204" pitchFamily="34" charset="0"/>
              </a:rPr>
              <a:t>Επιτελικός σχεδιασμός</a:t>
            </a:r>
          </a:p>
          <a:p>
            <a:pPr marL="342900" indent="-342900">
              <a:lnSpc>
                <a:spcPct val="125000"/>
              </a:lnSpc>
              <a:buFont typeface="Wingdings" panose="05000000000000000000" pitchFamily="2" charset="2"/>
              <a:buChar char="ü"/>
            </a:pPr>
            <a:r>
              <a:rPr lang="el-GR" sz="3000" b="1" dirty="0">
                <a:solidFill>
                  <a:schemeClr val="accent1">
                    <a:lumMod val="75000"/>
                  </a:schemeClr>
                </a:solidFill>
                <a:latin typeface="Calibri" panose="020F0502020204030204" pitchFamily="34" charset="0"/>
                <a:cs typeface="Calibri" panose="020F0502020204030204" pitchFamily="34" charset="0"/>
              </a:rPr>
              <a:t>Λογοδοσία</a:t>
            </a:r>
          </a:p>
          <a:p>
            <a:pPr marL="342900" indent="-342900">
              <a:lnSpc>
                <a:spcPct val="125000"/>
              </a:lnSpc>
              <a:buFont typeface="Wingdings" panose="05000000000000000000" pitchFamily="2" charset="2"/>
              <a:buChar char="ü"/>
            </a:pPr>
            <a:r>
              <a:rPr lang="el-GR" sz="3000" b="1" dirty="0">
                <a:solidFill>
                  <a:schemeClr val="accent1">
                    <a:lumMod val="75000"/>
                  </a:schemeClr>
                </a:solidFill>
                <a:latin typeface="Calibri" panose="020F0502020204030204" pitchFamily="34" charset="0"/>
                <a:cs typeface="Calibri" panose="020F0502020204030204" pitchFamily="34" charset="0"/>
              </a:rPr>
              <a:t>Διαβούλευση με την κοινωνία</a:t>
            </a:r>
          </a:p>
          <a:p>
            <a:pPr marL="342900" indent="-342900">
              <a:lnSpc>
                <a:spcPct val="125000"/>
              </a:lnSpc>
              <a:buFont typeface="Wingdings" panose="05000000000000000000" pitchFamily="2" charset="2"/>
              <a:buChar char="ü"/>
            </a:pPr>
            <a:endParaRPr lang="el-GR" sz="3000"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Ορθογώνιο 2"/>
          <p:cNvSpPr/>
          <p:nvPr/>
        </p:nvSpPr>
        <p:spPr>
          <a:xfrm>
            <a:off x="300883" y="202151"/>
            <a:ext cx="5217603" cy="1054135"/>
          </a:xfrm>
          <a:prstGeom prst="rect">
            <a:avLst/>
          </a:prstGeom>
        </p:spPr>
        <p:txBody>
          <a:bodyPr wrap="square">
            <a:spAutoFit/>
          </a:bodyPr>
          <a:lstStyle/>
          <a:p>
            <a:pPr>
              <a:lnSpc>
                <a:spcPct val="125000"/>
              </a:lnSpc>
            </a:pPr>
            <a:r>
              <a:rPr lang="en-US" sz="5000" b="1" u="sng" dirty="0">
                <a:solidFill>
                  <a:schemeClr val="accent1">
                    <a:lumMod val="75000"/>
                  </a:schemeClr>
                </a:solidFill>
                <a:latin typeface="Calibri" panose="020F0502020204030204" pitchFamily="34" charset="0"/>
                <a:cs typeface="Calibri" panose="020F0502020204030204" pitchFamily="34" charset="0"/>
              </a:rPr>
              <a:t>www.erga.gov.gr </a:t>
            </a:r>
            <a:endParaRPr lang="el-GR" sz="5000" b="1" u="sng" dirty="0">
              <a:solidFill>
                <a:schemeClr val="accent1">
                  <a:lumMod val="75000"/>
                </a:schemeClr>
              </a:solidFill>
              <a:latin typeface="Calibri" panose="020F0502020204030204" pitchFamily="34" charset="0"/>
              <a:cs typeface="Calibri" panose="020F0502020204030204" pitchFamily="34" charset="0"/>
            </a:endParaRPr>
          </a:p>
        </p:txBody>
      </p:sp>
      <p:sp>
        <p:nvSpPr>
          <p:cNvPr id="4" name="Έλλειψη 3"/>
          <p:cNvSpPr/>
          <p:nvPr/>
        </p:nvSpPr>
        <p:spPr>
          <a:xfrm>
            <a:off x="481268" y="1679079"/>
            <a:ext cx="4170947" cy="1692442"/>
          </a:xfrm>
          <a:prstGeom prst="ellipse">
            <a:avLst/>
          </a:prstGeom>
          <a:ln w="28575">
            <a:solidFill>
              <a:srgbClr val="0070C0"/>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6" name="Ορθογώνιο 5"/>
          <p:cNvSpPr/>
          <p:nvPr/>
        </p:nvSpPr>
        <p:spPr>
          <a:xfrm>
            <a:off x="931709" y="1961105"/>
            <a:ext cx="3426387" cy="1054135"/>
          </a:xfrm>
          <a:prstGeom prst="rect">
            <a:avLst/>
          </a:prstGeom>
        </p:spPr>
        <p:txBody>
          <a:bodyPr wrap="none">
            <a:spAutoFit/>
          </a:bodyPr>
          <a:lstStyle/>
          <a:p>
            <a:pPr>
              <a:lnSpc>
                <a:spcPct val="125000"/>
              </a:lnSpc>
            </a:pPr>
            <a:r>
              <a:rPr lang="en-US" sz="5000" b="1" dirty="0">
                <a:solidFill>
                  <a:schemeClr val="accent1">
                    <a:lumMod val="75000"/>
                  </a:schemeClr>
                </a:solidFill>
                <a:latin typeface="Calibri" panose="020F0502020204030204" pitchFamily="34" charset="0"/>
                <a:cs typeface="Calibri" panose="020F0502020204030204" pitchFamily="34" charset="0"/>
              </a:rPr>
              <a:t>6.000</a:t>
            </a:r>
            <a:r>
              <a:rPr lang="el-GR" sz="5000" b="1" dirty="0">
                <a:solidFill>
                  <a:schemeClr val="accent1">
                    <a:lumMod val="75000"/>
                  </a:schemeClr>
                </a:solidFill>
                <a:latin typeface="Calibri" panose="020F0502020204030204" pitchFamily="34" charset="0"/>
                <a:cs typeface="Calibri" panose="020F0502020204030204" pitchFamily="34" charset="0"/>
              </a:rPr>
              <a:t>+</a:t>
            </a:r>
            <a:r>
              <a:rPr lang="en-US" sz="5000" b="1" dirty="0">
                <a:solidFill>
                  <a:schemeClr val="accent1">
                    <a:lumMod val="75000"/>
                  </a:schemeClr>
                </a:solidFill>
                <a:latin typeface="Calibri" panose="020F0502020204030204" pitchFamily="34" charset="0"/>
                <a:cs typeface="Calibri" panose="020F0502020204030204" pitchFamily="34" charset="0"/>
              </a:rPr>
              <a:t> </a:t>
            </a:r>
            <a:r>
              <a:rPr lang="el-GR" sz="5000" b="1" dirty="0">
                <a:solidFill>
                  <a:schemeClr val="accent1">
                    <a:lumMod val="75000"/>
                  </a:schemeClr>
                </a:solidFill>
                <a:latin typeface="Calibri" panose="020F0502020204030204" pitchFamily="34" charset="0"/>
                <a:cs typeface="Calibri" panose="020F0502020204030204" pitchFamily="34" charset="0"/>
              </a:rPr>
              <a:t>έργα</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2" name="Title 1"/>
          <p:cNvSpPr>
            <a:spLocks noGrp="1"/>
          </p:cNvSpPr>
          <p:nvPr>
            <p:ph type="title"/>
          </p:nvPr>
        </p:nvSpPr>
        <p:spPr>
          <a:xfrm>
            <a:off x="338666" y="219009"/>
            <a:ext cx="11514667" cy="545109"/>
          </a:xfrm>
          <a:solidFill>
            <a:schemeClr val="accent1">
              <a:lumMod val="75000"/>
            </a:schemeClr>
          </a:solidFill>
        </p:spPr>
        <p:txBody>
          <a:bodyPr>
            <a:noAutofit/>
          </a:bodyPr>
          <a:lstStyle/>
          <a:p>
            <a:r>
              <a:rPr lang="el-GR" sz="3200" dirty="0">
                <a:latin typeface="+mn-lt"/>
                <a:ea typeface="+mj-ea"/>
                <a:cs typeface="+mj-cs"/>
                <a:sym typeface="Calibri" panose="020F0502020204030204"/>
              </a:rPr>
              <a:t>12 + 1 Περιφερειακά Σχέδια Ανάπτυξης</a:t>
            </a:r>
            <a:endParaRPr lang="x-none" sz="3200" dirty="0">
              <a:latin typeface="+mn-lt"/>
              <a:ea typeface="+mj-ea"/>
              <a:cs typeface="+mj-cs"/>
            </a:endParaRPr>
          </a:p>
        </p:txBody>
      </p:sp>
      <p:pic>
        <p:nvPicPr>
          <p:cNvPr id="3" name="Picture 2">
            <a:hlinkClick r:id="rId3"/>
          </p:cNvPr>
          <p:cNvPicPr>
            <a:picLocks noChangeAspect="1"/>
          </p:cNvPicPr>
          <p:nvPr/>
        </p:nvPicPr>
        <p:blipFill>
          <a:blip r:embed="rId4" cstate="print"/>
          <a:stretch>
            <a:fillRect/>
          </a:stretch>
        </p:blipFill>
        <p:spPr>
          <a:xfrm>
            <a:off x="4120474" y="950797"/>
            <a:ext cx="1637778" cy="2365679"/>
          </a:xfrm>
          <a:prstGeom prst="rect">
            <a:avLst/>
          </a:prstGeom>
        </p:spPr>
      </p:pic>
      <p:pic>
        <p:nvPicPr>
          <p:cNvPr id="4" name="Picture 4">
            <a:hlinkClick r:id="rId5"/>
          </p:cNvPr>
          <p:cNvPicPr>
            <a:picLocks noChangeAspect="1"/>
          </p:cNvPicPr>
          <p:nvPr/>
        </p:nvPicPr>
        <p:blipFill>
          <a:blip r:embed="rId6" cstate="print"/>
          <a:stretch>
            <a:fillRect/>
          </a:stretch>
        </p:blipFill>
        <p:spPr>
          <a:xfrm>
            <a:off x="2112711" y="942037"/>
            <a:ext cx="1679895" cy="2374439"/>
          </a:xfrm>
          <a:prstGeom prst="rect">
            <a:avLst/>
          </a:prstGeom>
        </p:spPr>
      </p:pic>
      <p:pic>
        <p:nvPicPr>
          <p:cNvPr id="5" name="Εικόνα 4">
            <a:hlinkClick r:id="rId7"/>
          </p:cNvPr>
          <p:cNvPicPr>
            <a:picLocks noChangeAspect="1"/>
          </p:cNvPicPr>
          <p:nvPr/>
        </p:nvPicPr>
        <p:blipFill>
          <a:blip r:embed="rId8" cstate="print"/>
          <a:stretch>
            <a:fillRect/>
          </a:stretch>
        </p:blipFill>
        <p:spPr>
          <a:xfrm>
            <a:off x="2166008" y="4035554"/>
            <a:ext cx="1626598" cy="2303145"/>
          </a:xfrm>
          <a:prstGeom prst="rect">
            <a:avLst/>
          </a:prstGeom>
        </p:spPr>
      </p:pic>
      <p:pic>
        <p:nvPicPr>
          <p:cNvPr id="6" name="Εικόνα 5">
            <a:hlinkClick r:id="rId9"/>
          </p:cNvPr>
          <p:cNvPicPr>
            <a:picLocks noChangeAspect="1"/>
          </p:cNvPicPr>
          <p:nvPr/>
        </p:nvPicPr>
        <p:blipFill>
          <a:blip r:embed="rId10" cstate="print"/>
          <a:stretch>
            <a:fillRect/>
          </a:stretch>
        </p:blipFill>
        <p:spPr>
          <a:xfrm>
            <a:off x="8185433" y="955055"/>
            <a:ext cx="1628775" cy="2393675"/>
          </a:xfrm>
          <a:prstGeom prst="rect">
            <a:avLst/>
          </a:prstGeom>
        </p:spPr>
      </p:pic>
      <p:pic>
        <p:nvPicPr>
          <p:cNvPr id="7" name="Εικόνα 6">
            <a:hlinkClick r:id="rId11"/>
          </p:cNvPr>
          <p:cNvPicPr>
            <a:picLocks noChangeAspect="1"/>
          </p:cNvPicPr>
          <p:nvPr/>
        </p:nvPicPr>
        <p:blipFill>
          <a:blip r:embed="rId12" cstate="print"/>
          <a:stretch>
            <a:fillRect/>
          </a:stretch>
        </p:blipFill>
        <p:spPr>
          <a:xfrm>
            <a:off x="10365245" y="972661"/>
            <a:ext cx="1655320" cy="2343815"/>
          </a:xfrm>
          <a:prstGeom prst="rect">
            <a:avLst/>
          </a:prstGeom>
        </p:spPr>
      </p:pic>
      <p:pic>
        <p:nvPicPr>
          <p:cNvPr id="8" name="Εικόνα 7">
            <a:hlinkClick r:id="rId13"/>
          </p:cNvPr>
          <p:cNvPicPr>
            <a:picLocks noChangeAspect="1"/>
          </p:cNvPicPr>
          <p:nvPr/>
        </p:nvPicPr>
        <p:blipFill>
          <a:blip r:embed="rId14"/>
          <a:stretch>
            <a:fillRect/>
          </a:stretch>
        </p:blipFill>
        <p:spPr>
          <a:xfrm>
            <a:off x="147774" y="4035555"/>
            <a:ext cx="1617942" cy="2303145"/>
          </a:xfrm>
          <a:prstGeom prst="rect">
            <a:avLst/>
          </a:prstGeom>
        </p:spPr>
      </p:pic>
      <p:pic>
        <p:nvPicPr>
          <p:cNvPr id="9" name="Εικόνα 8">
            <a:hlinkClick r:id="rId15"/>
          </p:cNvPr>
          <p:cNvPicPr>
            <a:picLocks noChangeAspect="1"/>
          </p:cNvPicPr>
          <p:nvPr/>
        </p:nvPicPr>
        <p:blipFill>
          <a:blip r:embed="rId16" cstate="print"/>
          <a:stretch>
            <a:fillRect/>
          </a:stretch>
        </p:blipFill>
        <p:spPr>
          <a:xfrm>
            <a:off x="4192898" y="4035555"/>
            <a:ext cx="1565354" cy="2303145"/>
          </a:xfrm>
          <a:prstGeom prst="rect">
            <a:avLst/>
          </a:prstGeom>
        </p:spPr>
      </p:pic>
      <p:pic>
        <p:nvPicPr>
          <p:cNvPr id="10" name="Picture 9">
            <a:hlinkClick r:id="rId17"/>
          </p:cNvPr>
          <p:cNvPicPr>
            <a:picLocks noChangeAspect="1"/>
          </p:cNvPicPr>
          <p:nvPr/>
        </p:nvPicPr>
        <p:blipFill>
          <a:blip r:embed="rId18" cstate="print"/>
          <a:stretch>
            <a:fillRect/>
          </a:stretch>
        </p:blipFill>
        <p:spPr>
          <a:xfrm>
            <a:off x="147774" y="942037"/>
            <a:ext cx="1617942" cy="2374439"/>
          </a:xfrm>
          <a:prstGeom prst="rect">
            <a:avLst/>
          </a:prstGeom>
        </p:spPr>
      </p:pic>
      <p:pic>
        <p:nvPicPr>
          <p:cNvPr id="11" name="Picture 11">
            <a:hlinkClick r:id="rId19"/>
          </p:cNvPr>
          <p:cNvPicPr>
            <a:picLocks noChangeAspect="1"/>
          </p:cNvPicPr>
          <p:nvPr/>
        </p:nvPicPr>
        <p:blipFill>
          <a:blip r:embed="rId20" cstate="print"/>
          <a:stretch>
            <a:fillRect/>
          </a:stretch>
        </p:blipFill>
        <p:spPr>
          <a:xfrm>
            <a:off x="6077748" y="945123"/>
            <a:ext cx="1677711" cy="2371353"/>
          </a:xfrm>
          <a:prstGeom prst="rect">
            <a:avLst/>
          </a:prstGeom>
        </p:spPr>
      </p:pic>
      <p:pic>
        <p:nvPicPr>
          <p:cNvPr id="12" name="Picture 13">
            <a:hlinkClick r:id="rId21"/>
          </p:cNvPr>
          <p:cNvPicPr>
            <a:picLocks noChangeAspect="1"/>
          </p:cNvPicPr>
          <p:nvPr/>
        </p:nvPicPr>
        <p:blipFill>
          <a:blip r:embed="rId22" cstate="print"/>
          <a:stretch>
            <a:fillRect/>
          </a:stretch>
        </p:blipFill>
        <p:spPr>
          <a:xfrm>
            <a:off x="6077748" y="4039504"/>
            <a:ext cx="1627461" cy="2299197"/>
          </a:xfrm>
          <a:prstGeom prst="rect">
            <a:avLst/>
          </a:prstGeom>
        </p:spPr>
      </p:pic>
      <p:pic>
        <p:nvPicPr>
          <p:cNvPr id="13" name="Εικόνα 12" descr="C:\Users\pfasouli\OneDrive\Υπολογιστής\psa\Νέος φάκελος\notio_aigaio_page-0001.jpg"/>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85434" y="4035556"/>
            <a:ext cx="1628775" cy="2303145"/>
          </a:xfrm>
          <a:prstGeom prst="rect">
            <a:avLst/>
          </a:prstGeom>
          <a:noFill/>
          <a:ln>
            <a:noFill/>
          </a:ln>
        </p:spPr>
      </p:pic>
      <p:pic>
        <p:nvPicPr>
          <p:cNvPr id="14" name="Εικόνα 13" descr="C:\Users\pfasouli\OneDrive\Υπολογιστής\psa\Νέος φάκελος\Voreio_Aigaio_page-0001.jpg"/>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411326" y="4035556"/>
            <a:ext cx="1609239" cy="23031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
          <p:cNvSpPr/>
          <p:nvPr/>
        </p:nvSpPr>
        <p:spPr>
          <a:xfrm>
            <a:off x="925351" y="1515469"/>
            <a:ext cx="10567616" cy="1236106"/>
          </a:xfrm>
          <a:prstGeom prst="snip2DiagRect">
            <a:avLst>
              <a:gd name="adj1" fmla="val 0"/>
              <a:gd name="adj2" fmla="val 16667"/>
            </a:avLst>
          </a:prstGeom>
          <a:noFill/>
          <a:ln>
            <a:noFill/>
          </a:ln>
        </p:spPr>
        <p:txBody>
          <a:bodyPr spcFirstLastPara="1" wrap="square" lIns="111175" tIns="15850" rIns="111175" bIns="15850" anchor="t" anchorCtr="0">
            <a:noAutofit/>
          </a:bodyPr>
          <a:lstStyle/>
          <a:p>
            <a:pPr lvl="0" algn="r"/>
            <a:r>
              <a:rPr lang="el-GR" sz="3600" b="1" dirty="0">
                <a:solidFill>
                  <a:srgbClr val="374C81"/>
                </a:solidFill>
                <a:ea typeface="Calibri" panose="020F0502020204030204"/>
                <a:cs typeface="Calibri" panose="020F0502020204030204"/>
                <a:sym typeface="Calibri" panose="020F0502020204030204"/>
              </a:rPr>
              <a:t>Εθνική Στρατηγική για την Περιφερειακή</a:t>
            </a:r>
          </a:p>
          <a:p>
            <a:pPr lvl="0" algn="r"/>
            <a:r>
              <a:rPr lang="el-GR" sz="3600" b="1" dirty="0">
                <a:solidFill>
                  <a:srgbClr val="374C81"/>
                </a:solidFill>
                <a:ea typeface="Calibri" panose="020F0502020204030204"/>
                <a:cs typeface="Calibri" panose="020F0502020204030204"/>
                <a:sym typeface="Calibri" panose="020F0502020204030204"/>
              </a:rPr>
              <a:t> &amp; Τοπική Ανάπτυξη</a:t>
            </a:r>
          </a:p>
          <a:p>
            <a:pPr lvl="0" algn="r"/>
            <a:endParaRPr lang="el-GR" sz="3600" b="1" dirty="0">
              <a:solidFill>
                <a:srgbClr val="374C81"/>
              </a:solidFill>
              <a:ea typeface="Calibri" panose="020F0502020204030204"/>
              <a:cs typeface="Calibri" panose="020F0502020204030204"/>
              <a:sym typeface="Calibri" panose="020F0502020204030204"/>
            </a:endParaRPr>
          </a:p>
          <a:p>
            <a:pPr lvl="0" algn="r"/>
            <a:r>
              <a:rPr lang="el-GR" sz="3000" b="1" dirty="0">
                <a:solidFill>
                  <a:srgbClr val="374C81"/>
                </a:solidFill>
                <a:ea typeface="Calibri" panose="020F0502020204030204"/>
                <a:cs typeface="Calibri" panose="020F0502020204030204"/>
                <a:sym typeface="Calibri" panose="020F0502020204030204"/>
              </a:rPr>
              <a:t>... σε διάλογο με την κοινωνία</a:t>
            </a:r>
          </a:p>
          <a:p>
            <a:pPr lvl="0" algn="r"/>
            <a:endParaRPr lang="el-GR" sz="3600" b="1" dirty="0">
              <a:solidFill>
                <a:srgbClr val="374C81"/>
              </a:solidFill>
              <a:ea typeface="Calibri" panose="020F0502020204030204"/>
              <a:cs typeface="Calibri" panose="020F0502020204030204"/>
              <a:sym typeface="Calibri" panose="020F0502020204030204"/>
            </a:endParaRPr>
          </a:p>
          <a:p>
            <a:pPr lvl="0" algn="r"/>
            <a:endParaRPr lang="en-US" sz="3600" b="1" dirty="0">
              <a:solidFill>
                <a:srgbClr val="374C81"/>
              </a:solidFill>
              <a:ea typeface="Calibri" panose="020F0502020204030204"/>
              <a:cs typeface="Calibri" panose="020F0502020204030204"/>
              <a:sym typeface="Calibri" panose="020F0502020204030204"/>
            </a:endParaRPr>
          </a:p>
          <a:p>
            <a:pPr lvl="0" algn="ctr"/>
            <a:endParaRPr lang="en-US" sz="3600" b="1" dirty="0">
              <a:solidFill>
                <a:srgbClr val="374C81"/>
              </a:solidFill>
              <a:ea typeface="Calibri" panose="020F0502020204030204"/>
              <a:cs typeface="Calibri" panose="020F0502020204030204"/>
              <a:sym typeface="Calibri" panose="020F0502020204030204"/>
            </a:endParaRPr>
          </a:p>
          <a:p>
            <a:pPr lvl="0" algn="ctr"/>
            <a:endParaRPr lang="en-US" sz="3600" b="1" dirty="0">
              <a:solidFill>
                <a:srgbClr val="374C81"/>
              </a:solidFill>
              <a:ea typeface="Calibri" panose="020F0502020204030204"/>
              <a:cs typeface="Calibri" panose="020F0502020204030204"/>
              <a:sym typeface="Calibri" panose="020F0502020204030204"/>
            </a:endParaRPr>
          </a:p>
          <a:p>
            <a:pPr lvl="0" algn="ctr"/>
            <a:endParaRPr lang="el-GR" sz="3600" b="1" dirty="0">
              <a:solidFill>
                <a:srgbClr val="374C81"/>
              </a:solidFill>
              <a:ea typeface="Calibri" panose="020F0502020204030204"/>
              <a:cs typeface="Calibri" panose="020F0502020204030204"/>
              <a:sym typeface="Calibri" panose="020F0502020204030204"/>
            </a:endParaRPr>
          </a:p>
        </p:txBody>
      </p:sp>
      <p:sp>
        <p:nvSpPr>
          <p:cNvPr id="4" name="Google Shape;267;p2"/>
          <p:cNvSpPr/>
          <p:nvPr/>
        </p:nvSpPr>
        <p:spPr>
          <a:xfrm>
            <a:off x="328244" y="557169"/>
            <a:ext cx="9769641" cy="1236106"/>
          </a:xfrm>
          <a:prstGeom prst="snip2DiagRect">
            <a:avLst>
              <a:gd name="adj1" fmla="val 0"/>
              <a:gd name="adj2" fmla="val 16667"/>
            </a:avLst>
          </a:prstGeom>
          <a:noFill/>
          <a:ln>
            <a:noFill/>
          </a:ln>
        </p:spPr>
        <p:txBody>
          <a:bodyPr spcFirstLastPara="1" wrap="square" lIns="111175" tIns="15850" rIns="111175" bIns="15850" anchor="t" anchorCtr="0">
            <a:noAutofit/>
          </a:bodyPr>
          <a:lstStyle/>
          <a:p>
            <a:pPr lvl="0"/>
            <a:r>
              <a:rPr lang="el-GR" sz="3000" b="1" dirty="0">
                <a:solidFill>
                  <a:srgbClr val="374C81"/>
                </a:solidFill>
                <a:ea typeface="Calibri" panose="020F0502020204030204"/>
                <a:cs typeface="Calibri" panose="020F0502020204030204"/>
                <a:sym typeface="Calibri" panose="020F0502020204030204"/>
              </a:rPr>
              <a:t>Η συνέχεια…</a:t>
            </a:r>
            <a:endParaRPr lang="en-US" sz="3000" b="1" dirty="0">
              <a:solidFill>
                <a:srgbClr val="374C81"/>
              </a:solidFill>
              <a:ea typeface="Calibri" panose="020F0502020204030204"/>
              <a:cs typeface="Calibri" panose="020F0502020204030204"/>
              <a:sym typeface="Calibri" panose="020F0502020204030204"/>
            </a:endParaRPr>
          </a:p>
          <a:p>
            <a:pPr lvl="0" algn="ctr"/>
            <a:endParaRPr lang="en-US" sz="3600" b="1" dirty="0">
              <a:solidFill>
                <a:srgbClr val="374C81"/>
              </a:solidFill>
              <a:ea typeface="Calibri" panose="020F0502020204030204"/>
              <a:cs typeface="Calibri" panose="020F0502020204030204"/>
              <a:sym typeface="Calibri" panose="020F0502020204030204"/>
            </a:endParaRPr>
          </a:p>
          <a:p>
            <a:pPr lvl="0" algn="ctr"/>
            <a:endParaRPr lang="en-US" sz="3600" b="1" dirty="0">
              <a:solidFill>
                <a:srgbClr val="374C81"/>
              </a:solidFill>
              <a:ea typeface="Calibri" panose="020F0502020204030204"/>
              <a:cs typeface="Calibri" panose="020F0502020204030204"/>
              <a:sym typeface="Calibri" panose="020F0502020204030204"/>
            </a:endParaRPr>
          </a:p>
          <a:p>
            <a:pPr lvl="0" algn="ctr"/>
            <a:endParaRPr lang="el-GR" sz="3600" b="1" dirty="0">
              <a:solidFill>
                <a:srgbClr val="374C81"/>
              </a:solidFill>
              <a:ea typeface="Calibri" panose="020F0502020204030204"/>
              <a:cs typeface="Calibri" panose="020F0502020204030204"/>
              <a:sym typeface="Calibri" panose="020F0502020204030204"/>
            </a:endParaRPr>
          </a:p>
        </p:txBody>
      </p:sp>
      <p:graphicFrame>
        <p:nvGraphicFramePr>
          <p:cNvPr id="3" name="Διάγραμμα 2"/>
          <p:cNvGraphicFramePr/>
          <p:nvPr/>
        </p:nvGraphicFramePr>
        <p:xfrm>
          <a:off x="3759200" y="28351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8C7CA87-1D07-8E5B-574F-779E0A13D04F}"/>
              </a:ext>
            </a:extLst>
          </p:cNvPr>
          <p:cNvSpPr/>
          <p:nvPr/>
        </p:nvSpPr>
        <p:spPr>
          <a:xfrm>
            <a:off x="4935796" y="2414090"/>
            <a:ext cx="2306483" cy="2305700"/>
          </a:xfrm>
          <a:custGeom>
            <a:avLst/>
            <a:gdLst>
              <a:gd name="connsiteX0" fmla="*/ 598571 w 612848"/>
              <a:gd name="connsiteY0" fmla="*/ 340943 h 612640"/>
              <a:gd name="connsiteX1" fmla="*/ 341059 w 612848"/>
              <a:gd name="connsiteY1" fmla="*/ 598369 h 612640"/>
              <a:gd name="connsiteX2" fmla="*/ 271789 w 612848"/>
              <a:gd name="connsiteY2" fmla="*/ 598369 h 612640"/>
              <a:gd name="connsiteX3" fmla="*/ 14277 w 612848"/>
              <a:gd name="connsiteY3" fmla="*/ 340943 h 612640"/>
              <a:gd name="connsiteX4" fmla="*/ 14277 w 612848"/>
              <a:gd name="connsiteY4" fmla="*/ 271698 h 612640"/>
              <a:gd name="connsiteX5" fmla="*/ 271789 w 612848"/>
              <a:gd name="connsiteY5" fmla="*/ 14272 h 612640"/>
              <a:gd name="connsiteX6" fmla="*/ 341059 w 612848"/>
              <a:gd name="connsiteY6" fmla="*/ 14272 h 612640"/>
              <a:gd name="connsiteX7" fmla="*/ 598571 w 612848"/>
              <a:gd name="connsiteY7" fmla="*/ 271698 h 612640"/>
              <a:gd name="connsiteX8" fmla="*/ 598571 w 612848"/>
              <a:gd name="connsiteY8" fmla="*/ 340943 h 6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848" h="612640">
                <a:moveTo>
                  <a:pt x="598571" y="340943"/>
                </a:moveTo>
                <a:lnTo>
                  <a:pt x="341059" y="598369"/>
                </a:lnTo>
                <a:cubicBezTo>
                  <a:pt x="322023" y="617398"/>
                  <a:pt x="290825" y="617398"/>
                  <a:pt x="271789" y="598369"/>
                </a:cubicBezTo>
                <a:lnTo>
                  <a:pt x="14277" y="340943"/>
                </a:lnTo>
                <a:cubicBezTo>
                  <a:pt x="-4759" y="321914"/>
                  <a:pt x="-4759" y="290727"/>
                  <a:pt x="14277" y="271698"/>
                </a:cubicBezTo>
                <a:lnTo>
                  <a:pt x="271789" y="14272"/>
                </a:lnTo>
                <a:cubicBezTo>
                  <a:pt x="290825" y="-4757"/>
                  <a:pt x="322023" y="-4757"/>
                  <a:pt x="341059" y="14272"/>
                </a:cubicBezTo>
                <a:lnTo>
                  <a:pt x="598571" y="271698"/>
                </a:lnTo>
                <a:cubicBezTo>
                  <a:pt x="617607" y="290727"/>
                  <a:pt x="617607" y="321914"/>
                  <a:pt x="598571" y="340943"/>
                </a:cubicBezTo>
                <a:close/>
              </a:path>
            </a:pathLst>
          </a:custGeom>
          <a:solidFill>
            <a:schemeClr val="bg2">
              <a:lumMod val="90000"/>
            </a:schemeClr>
          </a:solidFill>
          <a:ln w="0" cap="flat">
            <a:noFill/>
            <a:prstDash val="solid"/>
            <a:miter/>
          </a:ln>
        </p:spPr>
        <p:txBody>
          <a:bodyPr rtlCol="0" anchor="ctr"/>
          <a:lstStyle/>
          <a:p>
            <a:endParaRPr lang="en-US" sz="1350"/>
          </a:p>
        </p:txBody>
      </p:sp>
      <p:grpSp>
        <p:nvGrpSpPr>
          <p:cNvPr id="51" name="Group 50">
            <a:extLst>
              <a:ext uri="{FF2B5EF4-FFF2-40B4-BE49-F238E27FC236}">
                <a16:creationId xmlns:a16="http://schemas.microsoft.com/office/drawing/2014/main" id="{80434759-6E88-23A1-E41D-0BE4FDD526B5}"/>
              </a:ext>
            </a:extLst>
          </p:cNvPr>
          <p:cNvGrpSpPr/>
          <p:nvPr/>
        </p:nvGrpSpPr>
        <p:grpSpPr>
          <a:xfrm>
            <a:off x="6165154" y="3605238"/>
            <a:ext cx="1732658" cy="1732076"/>
            <a:chOff x="6188204" y="3494651"/>
            <a:chExt cx="2310211" cy="2309434"/>
          </a:xfrm>
        </p:grpSpPr>
        <p:sp>
          <p:nvSpPr>
            <p:cNvPr id="5" name="Freeform 5">
              <a:extLst>
                <a:ext uri="{FF2B5EF4-FFF2-40B4-BE49-F238E27FC236}">
                  <a16:creationId xmlns:a16="http://schemas.microsoft.com/office/drawing/2014/main" id="{BDCEA132-C184-0E85-9804-AD7C45A4BF44}"/>
                </a:ext>
              </a:extLst>
            </p:cNvPr>
            <p:cNvSpPr/>
            <p:nvPr/>
          </p:nvSpPr>
          <p:spPr>
            <a:xfrm>
              <a:off x="6265818" y="3572240"/>
              <a:ext cx="2232597" cy="2231845"/>
            </a:xfrm>
            <a:custGeom>
              <a:avLst/>
              <a:gdLst>
                <a:gd name="connsiteX0" fmla="*/ 265444 w 444913"/>
                <a:gd name="connsiteY0" fmla="*/ 0 h 444762"/>
                <a:gd name="connsiteX1" fmla="*/ 312505 w 444913"/>
                <a:gd name="connsiteY1" fmla="*/ 51274 h 444762"/>
                <a:gd name="connsiteX2" fmla="*/ 345817 w 444913"/>
                <a:gd name="connsiteY2" fmla="*/ 93561 h 444762"/>
                <a:gd name="connsiteX3" fmla="*/ 425134 w 444913"/>
                <a:gd name="connsiteY3" fmla="*/ 403846 h 444762"/>
                <a:gd name="connsiteX4" fmla="*/ 414558 w 444913"/>
                <a:gd name="connsiteY4" fmla="*/ 414418 h 444762"/>
                <a:gd name="connsiteX5" fmla="*/ 403983 w 444913"/>
                <a:gd name="connsiteY5" fmla="*/ 424990 h 444762"/>
                <a:gd name="connsiteX6" fmla="*/ 93593 w 444913"/>
                <a:gd name="connsiteY6" fmla="*/ 345701 h 444762"/>
                <a:gd name="connsiteX7" fmla="*/ 51291 w 444913"/>
                <a:gd name="connsiteY7" fmla="*/ 312399 h 444762"/>
                <a:gd name="connsiteX8" fmla="*/ 0 w 444913"/>
                <a:gd name="connsiteY8" fmla="*/ 265354 h 444762"/>
                <a:gd name="connsiteX9" fmla="*/ 265444 w 444913"/>
                <a:gd name="connsiteY9" fmla="*/ 0 h 444762"/>
                <a:gd name="connsiteX0" fmla="*/ 265444 w 444912"/>
                <a:gd name="connsiteY0" fmla="*/ 0 h 444762"/>
                <a:gd name="connsiteX1" fmla="*/ 312505 w 444912"/>
                <a:gd name="connsiteY1" fmla="*/ 51274 h 444762"/>
                <a:gd name="connsiteX2" fmla="*/ 345817 w 444912"/>
                <a:gd name="connsiteY2" fmla="*/ 93561 h 444762"/>
                <a:gd name="connsiteX3" fmla="*/ 425134 w 444912"/>
                <a:gd name="connsiteY3" fmla="*/ 403846 h 444762"/>
                <a:gd name="connsiteX4" fmla="*/ 414558 w 444912"/>
                <a:gd name="connsiteY4" fmla="*/ 414418 h 444762"/>
                <a:gd name="connsiteX5" fmla="*/ 403983 w 444912"/>
                <a:gd name="connsiteY5" fmla="*/ 424990 h 444762"/>
                <a:gd name="connsiteX6" fmla="*/ 93593 w 444912"/>
                <a:gd name="connsiteY6" fmla="*/ 345701 h 444762"/>
                <a:gd name="connsiteX7" fmla="*/ 51291 w 444912"/>
                <a:gd name="connsiteY7" fmla="*/ 312399 h 444762"/>
                <a:gd name="connsiteX8" fmla="*/ 0 w 444912"/>
                <a:gd name="connsiteY8" fmla="*/ 265354 h 444762"/>
                <a:gd name="connsiteX9" fmla="*/ 136991 w 444912"/>
                <a:gd name="connsiteY9" fmla="*/ 129634 h 444762"/>
                <a:gd name="connsiteX10" fmla="*/ 265444 w 444912"/>
                <a:gd name="connsiteY10" fmla="*/ 0 h 444762"/>
                <a:gd name="connsiteX0" fmla="*/ 265444 w 444912"/>
                <a:gd name="connsiteY0" fmla="*/ 0 h 444762"/>
                <a:gd name="connsiteX1" fmla="*/ 312505 w 444912"/>
                <a:gd name="connsiteY1" fmla="*/ 51274 h 444762"/>
                <a:gd name="connsiteX2" fmla="*/ 345817 w 444912"/>
                <a:gd name="connsiteY2" fmla="*/ 93561 h 444762"/>
                <a:gd name="connsiteX3" fmla="*/ 425134 w 444912"/>
                <a:gd name="connsiteY3" fmla="*/ 403846 h 444762"/>
                <a:gd name="connsiteX4" fmla="*/ 414558 w 444912"/>
                <a:gd name="connsiteY4" fmla="*/ 414418 h 444762"/>
                <a:gd name="connsiteX5" fmla="*/ 403983 w 444912"/>
                <a:gd name="connsiteY5" fmla="*/ 424990 h 444762"/>
                <a:gd name="connsiteX6" fmla="*/ 93593 w 444912"/>
                <a:gd name="connsiteY6" fmla="*/ 345701 h 444762"/>
                <a:gd name="connsiteX7" fmla="*/ 51291 w 444912"/>
                <a:gd name="connsiteY7" fmla="*/ 312399 h 444762"/>
                <a:gd name="connsiteX8" fmla="*/ 0 w 444912"/>
                <a:gd name="connsiteY8" fmla="*/ 265354 h 444762"/>
                <a:gd name="connsiteX9" fmla="*/ 105355 w 444912"/>
                <a:gd name="connsiteY9" fmla="*/ 111918 h 444762"/>
                <a:gd name="connsiteX10" fmla="*/ 265444 w 444912"/>
                <a:gd name="connsiteY10" fmla="*/ 0 h 4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912" h="444762">
                  <a:moveTo>
                    <a:pt x="265444" y="0"/>
                  </a:moveTo>
                  <a:cubicBezTo>
                    <a:pt x="282365" y="16915"/>
                    <a:pt x="297699" y="33830"/>
                    <a:pt x="312505" y="51274"/>
                  </a:cubicBezTo>
                  <a:cubicBezTo>
                    <a:pt x="324138" y="65017"/>
                    <a:pt x="335771" y="79289"/>
                    <a:pt x="345817" y="93561"/>
                  </a:cubicBezTo>
                  <a:cubicBezTo>
                    <a:pt x="436238" y="216195"/>
                    <a:pt x="470079" y="340415"/>
                    <a:pt x="425134" y="403846"/>
                  </a:cubicBezTo>
                  <a:cubicBezTo>
                    <a:pt x="421432" y="407546"/>
                    <a:pt x="418259" y="411246"/>
                    <a:pt x="414558" y="414418"/>
                  </a:cubicBezTo>
                  <a:cubicBezTo>
                    <a:pt x="410856" y="417590"/>
                    <a:pt x="407155" y="421290"/>
                    <a:pt x="403983" y="424990"/>
                  </a:cubicBezTo>
                  <a:cubicBezTo>
                    <a:pt x="340530" y="469920"/>
                    <a:pt x="216268" y="436090"/>
                    <a:pt x="93593" y="345701"/>
                  </a:cubicBezTo>
                  <a:cubicBezTo>
                    <a:pt x="79316" y="335129"/>
                    <a:pt x="65568" y="324028"/>
                    <a:pt x="51291" y="312399"/>
                  </a:cubicBezTo>
                  <a:cubicBezTo>
                    <a:pt x="33841" y="297599"/>
                    <a:pt x="16920" y="282269"/>
                    <a:pt x="0" y="265354"/>
                  </a:cubicBezTo>
                  <a:lnTo>
                    <a:pt x="105355" y="111918"/>
                  </a:lnTo>
                  <a:lnTo>
                    <a:pt x="265444" y="0"/>
                  </a:lnTo>
                  <a:close/>
                </a:path>
              </a:pathLst>
            </a:custGeom>
            <a:solidFill>
              <a:schemeClr val="accent2"/>
            </a:solidFill>
            <a:ln w="0" cap="flat">
              <a:noFill/>
              <a:prstDash val="solid"/>
              <a:miter/>
            </a:ln>
          </p:spPr>
          <p:txBody>
            <a:bodyPr rtlCol="0" anchor="ctr"/>
            <a:lstStyle/>
            <a:p>
              <a:endParaRPr lang="en-US" sz="1350"/>
            </a:p>
          </p:txBody>
        </p:sp>
        <p:sp>
          <p:nvSpPr>
            <p:cNvPr id="11" name="Freeform 11">
              <a:extLst>
                <a:ext uri="{FF2B5EF4-FFF2-40B4-BE49-F238E27FC236}">
                  <a16:creationId xmlns:a16="http://schemas.microsoft.com/office/drawing/2014/main" id="{AC764713-5F1E-CACE-48F4-5AC7A406B492}"/>
                </a:ext>
              </a:extLst>
            </p:cNvPr>
            <p:cNvSpPr/>
            <p:nvPr/>
          </p:nvSpPr>
          <p:spPr>
            <a:xfrm>
              <a:off x="6188204" y="3494651"/>
              <a:ext cx="1409625" cy="1409148"/>
            </a:xfrm>
            <a:custGeom>
              <a:avLst/>
              <a:gdLst>
                <a:gd name="connsiteX0" fmla="*/ 257645 w 280910"/>
                <a:gd name="connsiteY0" fmla="*/ 168225 h 280815"/>
                <a:gd name="connsiteX1" fmla="*/ 257645 w 280910"/>
                <a:gd name="connsiteY1" fmla="*/ 202584 h 280815"/>
                <a:gd name="connsiteX2" fmla="*/ 192606 w 280910"/>
                <a:gd name="connsiteY2" fmla="*/ 267601 h 280815"/>
                <a:gd name="connsiteX3" fmla="*/ 158235 w 280910"/>
                <a:gd name="connsiteY3" fmla="*/ 267601 h 280815"/>
                <a:gd name="connsiteX4" fmla="*/ 112761 w 280910"/>
                <a:gd name="connsiteY4" fmla="*/ 222142 h 280815"/>
                <a:gd name="connsiteX5" fmla="*/ 74160 w 280910"/>
                <a:gd name="connsiteY5" fmla="*/ 222142 h 280815"/>
                <a:gd name="connsiteX6" fmla="*/ 15467 w 280910"/>
                <a:gd name="connsiteY6" fmla="*/ 280816 h 280815"/>
                <a:gd name="connsiteX7" fmla="*/ 15467 w 280910"/>
                <a:gd name="connsiteY7" fmla="*/ 205227 h 280815"/>
                <a:gd name="connsiteX8" fmla="*/ 205296 w 280910"/>
                <a:gd name="connsiteY8" fmla="*/ 15461 h 280815"/>
                <a:gd name="connsiteX9" fmla="*/ 280911 w 280910"/>
                <a:gd name="connsiteY9" fmla="*/ 15461 h 280815"/>
                <a:gd name="connsiteX10" fmla="*/ 212170 w 280910"/>
                <a:gd name="connsiteY10" fmla="*/ 84179 h 280815"/>
                <a:gd name="connsiteX11" fmla="*/ 212170 w 280910"/>
                <a:gd name="connsiteY11" fmla="*/ 122766 h 280815"/>
                <a:gd name="connsiteX12" fmla="*/ 257645 w 280910"/>
                <a:gd name="connsiteY12" fmla="*/ 168225 h 28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10" h="280815">
                  <a:moveTo>
                    <a:pt x="257645" y="168225"/>
                  </a:moveTo>
                  <a:cubicBezTo>
                    <a:pt x="267163" y="177740"/>
                    <a:pt x="267163" y="193069"/>
                    <a:pt x="257645" y="202584"/>
                  </a:cubicBezTo>
                  <a:lnTo>
                    <a:pt x="192606" y="267601"/>
                  </a:lnTo>
                  <a:cubicBezTo>
                    <a:pt x="183088" y="277116"/>
                    <a:pt x="167753" y="277116"/>
                    <a:pt x="158235" y="267601"/>
                  </a:cubicBezTo>
                  <a:lnTo>
                    <a:pt x="112761" y="222142"/>
                  </a:lnTo>
                  <a:cubicBezTo>
                    <a:pt x="102185" y="211570"/>
                    <a:pt x="85265" y="211570"/>
                    <a:pt x="74160" y="222142"/>
                  </a:cubicBezTo>
                  <a:lnTo>
                    <a:pt x="15467" y="280816"/>
                  </a:lnTo>
                  <a:cubicBezTo>
                    <a:pt x="-5156" y="260200"/>
                    <a:pt x="-5156" y="226370"/>
                    <a:pt x="15467" y="205227"/>
                  </a:cubicBezTo>
                  <a:lnTo>
                    <a:pt x="205296" y="15461"/>
                  </a:lnTo>
                  <a:cubicBezTo>
                    <a:pt x="225918" y="-5154"/>
                    <a:pt x="259760" y="-5154"/>
                    <a:pt x="280911" y="15461"/>
                  </a:cubicBezTo>
                  <a:lnTo>
                    <a:pt x="212170" y="84179"/>
                  </a:lnTo>
                  <a:cubicBezTo>
                    <a:pt x="201595" y="94751"/>
                    <a:pt x="201595" y="111665"/>
                    <a:pt x="212170" y="122766"/>
                  </a:cubicBezTo>
                  <a:lnTo>
                    <a:pt x="257645" y="168225"/>
                  </a:lnTo>
                  <a:close/>
                </a:path>
              </a:pathLst>
            </a:custGeom>
            <a:solidFill>
              <a:schemeClr val="accent2">
                <a:lumMod val="75000"/>
              </a:schemeClr>
            </a:solidFill>
            <a:ln w="0" cap="flat">
              <a:noFill/>
              <a:prstDash val="solid"/>
              <a:miter/>
            </a:ln>
          </p:spPr>
          <p:txBody>
            <a:bodyPr rtlCol="0" anchor="ctr"/>
            <a:lstStyle/>
            <a:p>
              <a:endParaRPr lang="en-US" sz="1350"/>
            </a:p>
          </p:txBody>
        </p:sp>
        <p:sp>
          <p:nvSpPr>
            <p:cNvPr id="15" name="TextBox 14">
              <a:extLst>
                <a:ext uri="{FF2B5EF4-FFF2-40B4-BE49-F238E27FC236}">
                  <a16:creationId xmlns:a16="http://schemas.microsoft.com/office/drawing/2014/main" id="{B175EB3C-BCB1-2CF6-350F-6F5BA8A013B3}"/>
                </a:ext>
              </a:extLst>
            </p:cNvPr>
            <p:cNvSpPr txBox="1"/>
            <p:nvPr/>
          </p:nvSpPr>
          <p:spPr>
            <a:xfrm>
              <a:off x="6781656" y="4244269"/>
              <a:ext cx="687796" cy="430887"/>
            </a:xfrm>
            <a:prstGeom prst="rect">
              <a:avLst/>
            </a:prstGeom>
            <a:noFill/>
          </p:spPr>
          <p:txBody>
            <a:bodyPr wrap="square" lIns="0" rIns="0" rtlCol="0" anchor="ctr">
              <a:spAutoFit/>
            </a:bodyPr>
            <a:lstStyle/>
            <a:p>
              <a:pPr algn="ctr"/>
              <a:r>
                <a:rPr lang="en-US" sz="1500" b="1" noProof="1">
                  <a:solidFill>
                    <a:schemeClr val="bg1"/>
                  </a:solidFill>
                </a:rPr>
                <a:t>0</a:t>
              </a:r>
              <a:r>
                <a:rPr lang="el-GR" sz="1500" b="1" noProof="1">
                  <a:solidFill>
                    <a:schemeClr val="bg1"/>
                  </a:solidFill>
                </a:rPr>
                <a:t>4</a:t>
              </a:r>
              <a:endParaRPr lang="en-US" sz="1500" b="1" noProof="1">
                <a:solidFill>
                  <a:schemeClr val="bg1"/>
                </a:solidFill>
              </a:endParaRPr>
            </a:p>
          </p:txBody>
        </p:sp>
      </p:grpSp>
      <p:grpSp>
        <p:nvGrpSpPr>
          <p:cNvPr id="50" name="Group 49">
            <a:extLst>
              <a:ext uri="{FF2B5EF4-FFF2-40B4-BE49-F238E27FC236}">
                <a16:creationId xmlns:a16="http://schemas.microsoft.com/office/drawing/2014/main" id="{F412195D-6330-EC24-5E7D-3C18285E1D55}"/>
              </a:ext>
            </a:extLst>
          </p:cNvPr>
          <p:cNvGrpSpPr/>
          <p:nvPr/>
        </p:nvGrpSpPr>
        <p:grpSpPr>
          <a:xfrm>
            <a:off x="4294186" y="3617176"/>
            <a:ext cx="1732658" cy="1732072"/>
            <a:chOff x="3693580" y="3510568"/>
            <a:chExt cx="2310211" cy="2309429"/>
          </a:xfrm>
        </p:grpSpPr>
        <p:sp>
          <p:nvSpPr>
            <p:cNvPr id="7" name="Freeform 7">
              <a:extLst>
                <a:ext uri="{FF2B5EF4-FFF2-40B4-BE49-F238E27FC236}">
                  <a16:creationId xmlns:a16="http://schemas.microsoft.com/office/drawing/2014/main" id="{6D3445E9-648B-AED5-8DCD-226FBC167AFA}"/>
                </a:ext>
              </a:extLst>
            </p:cNvPr>
            <p:cNvSpPr/>
            <p:nvPr/>
          </p:nvSpPr>
          <p:spPr>
            <a:xfrm>
              <a:off x="3693580" y="3588152"/>
              <a:ext cx="2232602" cy="2231845"/>
            </a:xfrm>
            <a:custGeom>
              <a:avLst/>
              <a:gdLst>
                <a:gd name="connsiteX0" fmla="*/ 444913 w 444912"/>
                <a:gd name="connsiteY0" fmla="*/ 265354 h 444762"/>
                <a:gd name="connsiteX1" fmla="*/ 393622 w 444912"/>
                <a:gd name="connsiteY1" fmla="*/ 312399 h 444762"/>
                <a:gd name="connsiteX2" fmla="*/ 351320 w 444912"/>
                <a:gd name="connsiteY2" fmla="*/ 345701 h 444762"/>
                <a:gd name="connsiteX3" fmla="*/ 40930 w 444912"/>
                <a:gd name="connsiteY3" fmla="*/ 424990 h 444762"/>
                <a:gd name="connsiteX4" fmla="*/ 30355 w 444912"/>
                <a:gd name="connsiteY4" fmla="*/ 414418 h 444762"/>
                <a:gd name="connsiteX5" fmla="*/ 19779 w 444912"/>
                <a:gd name="connsiteY5" fmla="*/ 403846 h 444762"/>
                <a:gd name="connsiteX6" fmla="*/ 99095 w 444912"/>
                <a:gd name="connsiteY6" fmla="*/ 93561 h 444762"/>
                <a:gd name="connsiteX7" fmla="*/ 132408 w 444912"/>
                <a:gd name="connsiteY7" fmla="*/ 51274 h 444762"/>
                <a:gd name="connsiteX8" fmla="*/ 179469 w 444912"/>
                <a:gd name="connsiteY8" fmla="*/ 0 h 444762"/>
                <a:gd name="connsiteX9" fmla="*/ 444913 w 444912"/>
                <a:gd name="connsiteY9" fmla="*/ 265354 h 444762"/>
                <a:gd name="connsiteX0" fmla="*/ 444913 w 444913"/>
                <a:gd name="connsiteY0" fmla="*/ 265354 h 444762"/>
                <a:gd name="connsiteX1" fmla="*/ 393622 w 444913"/>
                <a:gd name="connsiteY1" fmla="*/ 312399 h 444762"/>
                <a:gd name="connsiteX2" fmla="*/ 351320 w 444913"/>
                <a:gd name="connsiteY2" fmla="*/ 345701 h 444762"/>
                <a:gd name="connsiteX3" fmla="*/ 40930 w 444913"/>
                <a:gd name="connsiteY3" fmla="*/ 424990 h 444762"/>
                <a:gd name="connsiteX4" fmla="*/ 30355 w 444913"/>
                <a:gd name="connsiteY4" fmla="*/ 414418 h 444762"/>
                <a:gd name="connsiteX5" fmla="*/ 19779 w 444913"/>
                <a:gd name="connsiteY5" fmla="*/ 403846 h 444762"/>
                <a:gd name="connsiteX6" fmla="*/ 99095 w 444913"/>
                <a:gd name="connsiteY6" fmla="*/ 93561 h 444762"/>
                <a:gd name="connsiteX7" fmla="*/ 132408 w 444913"/>
                <a:gd name="connsiteY7" fmla="*/ 51274 h 444762"/>
                <a:gd name="connsiteX8" fmla="*/ 179469 w 444913"/>
                <a:gd name="connsiteY8" fmla="*/ 0 h 444762"/>
                <a:gd name="connsiteX9" fmla="*/ 312983 w 444913"/>
                <a:gd name="connsiteY9" fmla="*/ 132790 h 444762"/>
                <a:gd name="connsiteX10" fmla="*/ 444913 w 444913"/>
                <a:gd name="connsiteY10" fmla="*/ 265354 h 444762"/>
                <a:gd name="connsiteX0" fmla="*/ 444913 w 444913"/>
                <a:gd name="connsiteY0" fmla="*/ 265354 h 444762"/>
                <a:gd name="connsiteX1" fmla="*/ 393622 w 444913"/>
                <a:gd name="connsiteY1" fmla="*/ 312399 h 444762"/>
                <a:gd name="connsiteX2" fmla="*/ 351320 w 444913"/>
                <a:gd name="connsiteY2" fmla="*/ 345701 h 444762"/>
                <a:gd name="connsiteX3" fmla="*/ 40930 w 444913"/>
                <a:gd name="connsiteY3" fmla="*/ 424990 h 444762"/>
                <a:gd name="connsiteX4" fmla="*/ 30355 w 444913"/>
                <a:gd name="connsiteY4" fmla="*/ 414418 h 444762"/>
                <a:gd name="connsiteX5" fmla="*/ 19779 w 444913"/>
                <a:gd name="connsiteY5" fmla="*/ 403846 h 444762"/>
                <a:gd name="connsiteX6" fmla="*/ 99095 w 444913"/>
                <a:gd name="connsiteY6" fmla="*/ 93561 h 444762"/>
                <a:gd name="connsiteX7" fmla="*/ 132408 w 444913"/>
                <a:gd name="connsiteY7" fmla="*/ 51274 h 444762"/>
                <a:gd name="connsiteX8" fmla="*/ 179469 w 444913"/>
                <a:gd name="connsiteY8" fmla="*/ 0 h 444762"/>
                <a:gd name="connsiteX9" fmla="*/ 334495 w 444913"/>
                <a:gd name="connsiteY9" fmla="*/ 115074 h 444762"/>
                <a:gd name="connsiteX10" fmla="*/ 444913 w 444913"/>
                <a:gd name="connsiteY10" fmla="*/ 265354 h 4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913" h="444762">
                  <a:moveTo>
                    <a:pt x="444913" y="265354"/>
                  </a:moveTo>
                  <a:cubicBezTo>
                    <a:pt x="427992" y="282269"/>
                    <a:pt x="411071" y="297599"/>
                    <a:pt x="393622" y="312399"/>
                  </a:cubicBezTo>
                  <a:cubicBezTo>
                    <a:pt x="379874" y="324028"/>
                    <a:pt x="365597" y="335657"/>
                    <a:pt x="351320" y="345701"/>
                  </a:cubicBezTo>
                  <a:cubicBezTo>
                    <a:pt x="228645" y="436090"/>
                    <a:pt x="104383" y="469920"/>
                    <a:pt x="40930" y="424990"/>
                  </a:cubicBezTo>
                  <a:cubicBezTo>
                    <a:pt x="37229" y="421290"/>
                    <a:pt x="33527" y="418118"/>
                    <a:pt x="30355" y="414418"/>
                  </a:cubicBezTo>
                  <a:cubicBezTo>
                    <a:pt x="27182" y="410718"/>
                    <a:pt x="23481" y="407018"/>
                    <a:pt x="19779" y="403846"/>
                  </a:cubicBezTo>
                  <a:cubicBezTo>
                    <a:pt x="-25166" y="340415"/>
                    <a:pt x="8675" y="216195"/>
                    <a:pt x="99095" y="93561"/>
                  </a:cubicBezTo>
                  <a:cubicBezTo>
                    <a:pt x="109671" y="79289"/>
                    <a:pt x="120775" y="65546"/>
                    <a:pt x="132408" y="51274"/>
                  </a:cubicBezTo>
                  <a:cubicBezTo>
                    <a:pt x="147214" y="33830"/>
                    <a:pt x="162548" y="16915"/>
                    <a:pt x="179469" y="0"/>
                  </a:cubicBezTo>
                  <a:lnTo>
                    <a:pt x="334495" y="115074"/>
                  </a:lnTo>
                  <a:lnTo>
                    <a:pt x="444913" y="265354"/>
                  </a:lnTo>
                  <a:close/>
                </a:path>
              </a:pathLst>
            </a:custGeom>
            <a:solidFill>
              <a:schemeClr val="accent1"/>
            </a:solidFill>
            <a:ln w="0" cap="flat">
              <a:noFill/>
              <a:prstDash val="solid"/>
              <a:miter/>
            </a:ln>
          </p:spPr>
          <p:txBody>
            <a:bodyPr rtlCol="0" anchor="ctr"/>
            <a:lstStyle/>
            <a:p>
              <a:endParaRPr lang="en-US" sz="1350"/>
            </a:p>
          </p:txBody>
        </p:sp>
        <p:sp>
          <p:nvSpPr>
            <p:cNvPr id="10" name="Freeform 10">
              <a:extLst>
                <a:ext uri="{FF2B5EF4-FFF2-40B4-BE49-F238E27FC236}">
                  <a16:creationId xmlns:a16="http://schemas.microsoft.com/office/drawing/2014/main" id="{82DDA475-BE9C-90E2-4446-921D15E77044}"/>
                </a:ext>
              </a:extLst>
            </p:cNvPr>
            <p:cNvSpPr/>
            <p:nvPr/>
          </p:nvSpPr>
          <p:spPr>
            <a:xfrm>
              <a:off x="4594166" y="3510568"/>
              <a:ext cx="1409625" cy="1409148"/>
            </a:xfrm>
            <a:custGeom>
              <a:avLst/>
              <a:gdLst>
                <a:gd name="connsiteX0" fmla="*/ 265444 w 280910"/>
                <a:gd name="connsiteY0" fmla="*/ 280816 h 280815"/>
                <a:gd name="connsiteX1" fmla="*/ 265444 w 280910"/>
                <a:gd name="connsiteY1" fmla="*/ 280816 h 280815"/>
                <a:gd name="connsiteX2" fmla="*/ 203578 w 280910"/>
                <a:gd name="connsiteY2" fmla="*/ 218970 h 280815"/>
                <a:gd name="connsiteX3" fmla="*/ 164977 w 280910"/>
                <a:gd name="connsiteY3" fmla="*/ 218970 h 280815"/>
                <a:gd name="connsiteX4" fmla="*/ 119503 w 280910"/>
                <a:gd name="connsiteY4" fmla="*/ 264429 h 280815"/>
                <a:gd name="connsiteX5" fmla="*/ 85132 w 280910"/>
                <a:gd name="connsiteY5" fmla="*/ 264429 h 280815"/>
                <a:gd name="connsiteX6" fmla="*/ 20093 w 280910"/>
                <a:gd name="connsiteY6" fmla="*/ 199412 h 280815"/>
                <a:gd name="connsiteX7" fmla="*/ 20093 w 280910"/>
                <a:gd name="connsiteY7" fmla="*/ 165054 h 280815"/>
                <a:gd name="connsiteX8" fmla="*/ 65568 w 280910"/>
                <a:gd name="connsiteY8" fmla="*/ 119594 h 280815"/>
                <a:gd name="connsiteX9" fmla="*/ 65568 w 280910"/>
                <a:gd name="connsiteY9" fmla="*/ 81007 h 280815"/>
                <a:gd name="connsiteX10" fmla="*/ 0 w 280910"/>
                <a:gd name="connsiteY10" fmla="*/ 15461 h 280815"/>
                <a:gd name="connsiteX11" fmla="*/ 75614 w 280910"/>
                <a:gd name="connsiteY11" fmla="*/ 15461 h 280815"/>
                <a:gd name="connsiteX12" fmla="*/ 265444 w 280910"/>
                <a:gd name="connsiteY12" fmla="*/ 205227 h 280815"/>
                <a:gd name="connsiteX13" fmla="*/ 265444 w 280910"/>
                <a:gd name="connsiteY13" fmla="*/ 280816 h 28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910" h="280815">
                  <a:moveTo>
                    <a:pt x="265444" y="280816"/>
                  </a:moveTo>
                  <a:lnTo>
                    <a:pt x="265444" y="280816"/>
                  </a:lnTo>
                  <a:cubicBezTo>
                    <a:pt x="265444" y="280816"/>
                    <a:pt x="203578" y="218970"/>
                    <a:pt x="203578" y="218970"/>
                  </a:cubicBezTo>
                  <a:cubicBezTo>
                    <a:pt x="193002" y="208398"/>
                    <a:pt x="176081" y="208398"/>
                    <a:pt x="164977" y="218970"/>
                  </a:cubicBezTo>
                  <a:lnTo>
                    <a:pt x="119503" y="264429"/>
                  </a:lnTo>
                  <a:cubicBezTo>
                    <a:pt x="109985" y="273944"/>
                    <a:pt x="94650" y="273944"/>
                    <a:pt x="85132" y="264429"/>
                  </a:cubicBezTo>
                  <a:lnTo>
                    <a:pt x="20093" y="199412"/>
                  </a:lnTo>
                  <a:cubicBezTo>
                    <a:pt x="10575" y="189898"/>
                    <a:pt x="10575" y="174568"/>
                    <a:pt x="20093" y="165054"/>
                  </a:cubicBezTo>
                  <a:lnTo>
                    <a:pt x="65568" y="119594"/>
                  </a:lnTo>
                  <a:cubicBezTo>
                    <a:pt x="76143" y="109023"/>
                    <a:pt x="76143" y="92108"/>
                    <a:pt x="65568" y="81007"/>
                  </a:cubicBezTo>
                  <a:lnTo>
                    <a:pt x="0" y="15461"/>
                  </a:lnTo>
                  <a:cubicBezTo>
                    <a:pt x="20622" y="-5154"/>
                    <a:pt x="54464" y="-5154"/>
                    <a:pt x="75614" y="15461"/>
                  </a:cubicBezTo>
                  <a:lnTo>
                    <a:pt x="265444" y="205227"/>
                  </a:lnTo>
                  <a:cubicBezTo>
                    <a:pt x="286066" y="225842"/>
                    <a:pt x="286066" y="259672"/>
                    <a:pt x="265444" y="280816"/>
                  </a:cubicBezTo>
                  <a:close/>
                </a:path>
              </a:pathLst>
            </a:custGeom>
            <a:solidFill>
              <a:schemeClr val="accent1">
                <a:lumMod val="75000"/>
              </a:schemeClr>
            </a:solidFill>
            <a:ln w="0" cap="flat">
              <a:noFill/>
              <a:prstDash val="solid"/>
              <a:miter/>
            </a:ln>
          </p:spPr>
          <p:txBody>
            <a:bodyPr rtlCol="0" anchor="ctr"/>
            <a:lstStyle/>
            <a:p>
              <a:endParaRPr lang="en-US" sz="1350"/>
            </a:p>
          </p:txBody>
        </p:sp>
        <p:sp>
          <p:nvSpPr>
            <p:cNvPr id="16" name="TextBox 15">
              <a:extLst>
                <a:ext uri="{FF2B5EF4-FFF2-40B4-BE49-F238E27FC236}">
                  <a16:creationId xmlns:a16="http://schemas.microsoft.com/office/drawing/2014/main" id="{3B4C64F8-4D9F-ED94-0944-51F2AEEDF3ED}"/>
                </a:ext>
              </a:extLst>
            </p:cNvPr>
            <p:cNvSpPr txBox="1"/>
            <p:nvPr/>
          </p:nvSpPr>
          <p:spPr>
            <a:xfrm>
              <a:off x="4728769" y="4228935"/>
              <a:ext cx="687796" cy="430887"/>
            </a:xfrm>
            <a:prstGeom prst="rect">
              <a:avLst/>
            </a:prstGeom>
            <a:noFill/>
          </p:spPr>
          <p:txBody>
            <a:bodyPr wrap="square" lIns="0" rIns="0" rtlCol="0" anchor="ctr">
              <a:spAutoFit/>
            </a:bodyPr>
            <a:lstStyle/>
            <a:p>
              <a:pPr algn="ctr"/>
              <a:r>
                <a:rPr lang="en-US" sz="1500" b="1" noProof="1">
                  <a:solidFill>
                    <a:schemeClr val="bg1"/>
                  </a:solidFill>
                </a:rPr>
                <a:t>0</a:t>
              </a:r>
              <a:r>
                <a:rPr lang="el-GR" sz="1500" b="1" noProof="1">
                  <a:solidFill>
                    <a:schemeClr val="bg1"/>
                  </a:solidFill>
                </a:rPr>
                <a:t>3</a:t>
              </a:r>
              <a:endParaRPr lang="en-US" sz="1500" b="1" noProof="1">
                <a:solidFill>
                  <a:schemeClr val="bg1"/>
                </a:solidFill>
              </a:endParaRPr>
            </a:p>
          </p:txBody>
        </p:sp>
      </p:grpSp>
      <p:sp>
        <p:nvSpPr>
          <p:cNvPr id="8" name="Freeform 8">
            <a:extLst>
              <a:ext uri="{FF2B5EF4-FFF2-40B4-BE49-F238E27FC236}">
                <a16:creationId xmlns:a16="http://schemas.microsoft.com/office/drawing/2014/main" id="{852717EE-A8A8-1CB8-72FD-4CC0492765BB}"/>
              </a:ext>
            </a:extLst>
          </p:cNvPr>
          <p:cNvSpPr/>
          <p:nvPr/>
        </p:nvSpPr>
        <p:spPr>
          <a:xfrm>
            <a:off x="5419376" y="2895524"/>
            <a:ext cx="1343294" cy="1342838"/>
          </a:xfrm>
          <a:custGeom>
            <a:avLst/>
            <a:gdLst>
              <a:gd name="connsiteX0" fmla="*/ 342645 w 356922"/>
              <a:gd name="connsiteY0" fmla="*/ 213023 h 356801"/>
              <a:gd name="connsiteX1" fmla="*/ 213096 w 356922"/>
              <a:gd name="connsiteY1" fmla="*/ 342529 h 356801"/>
              <a:gd name="connsiteX2" fmla="*/ 143826 w 356922"/>
              <a:gd name="connsiteY2" fmla="*/ 342529 h 356801"/>
              <a:gd name="connsiteX3" fmla="*/ 14277 w 356922"/>
              <a:gd name="connsiteY3" fmla="*/ 213023 h 356801"/>
              <a:gd name="connsiteX4" fmla="*/ 14277 w 356922"/>
              <a:gd name="connsiteY4" fmla="*/ 143778 h 356801"/>
              <a:gd name="connsiteX5" fmla="*/ 143826 w 356922"/>
              <a:gd name="connsiteY5" fmla="*/ 14272 h 356801"/>
              <a:gd name="connsiteX6" fmla="*/ 213096 w 356922"/>
              <a:gd name="connsiteY6" fmla="*/ 14272 h 356801"/>
              <a:gd name="connsiteX7" fmla="*/ 342645 w 356922"/>
              <a:gd name="connsiteY7" fmla="*/ 143778 h 356801"/>
              <a:gd name="connsiteX8" fmla="*/ 342645 w 356922"/>
              <a:gd name="connsiteY8" fmla="*/ 213023 h 35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922" h="356801">
                <a:moveTo>
                  <a:pt x="342645" y="213023"/>
                </a:moveTo>
                <a:lnTo>
                  <a:pt x="213096" y="342529"/>
                </a:lnTo>
                <a:cubicBezTo>
                  <a:pt x="194060" y="361558"/>
                  <a:pt x="162862" y="361558"/>
                  <a:pt x="143826" y="342529"/>
                </a:cubicBezTo>
                <a:lnTo>
                  <a:pt x="14277" y="213023"/>
                </a:lnTo>
                <a:cubicBezTo>
                  <a:pt x="-4759" y="193994"/>
                  <a:pt x="-4759" y="162807"/>
                  <a:pt x="14277" y="143778"/>
                </a:cubicBezTo>
                <a:lnTo>
                  <a:pt x="143826" y="14272"/>
                </a:lnTo>
                <a:cubicBezTo>
                  <a:pt x="162862" y="-4757"/>
                  <a:pt x="194060" y="-4757"/>
                  <a:pt x="213096" y="14272"/>
                </a:cubicBezTo>
                <a:lnTo>
                  <a:pt x="342645" y="143778"/>
                </a:lnTo>
                <a:cubicBezTo>
                  <a:pt x="361681" y="162807"/>
                  <a:pt x="361681" y="193994"/>
                  <a:pt x="342645" y="213023"/>
                </a:cubicBezTo>
                <a:close/>
              </a:path>
            </a:pathLst>
          </a:custGeom>
          <a:solidFill>
            <a:schemeClr val="tx2"/>
          </a:solidFill>
          <a:ln w="0" cap="flat">
            <a:noFill/>
            <a:prstDash val="solid"/>
            <a:miter/>
          </a:ln>
        </p:spPr>
        <p:txBody>
          <a:bodyPr rtlCol="0" anchor="ctr"/>
          <a:lstStyle/>
          <a:p>
            <a:endParaRPr lang="en-US" sz="1350"/>
          </a:p>
        </p:txBody>
      </p:sp>
      <p:grpSp>
        <p:nvGrpSpPr>
          <p:cNvPr id="32" name="Group 31">
            <a:extLst>
              <a:ext uri="{FF2B5EF4-FFF2-40B4-BE49-F238E27FC236}">
                <a16:creationId xmlns:a16="http://schemas.microsoft.com/office/drawing/2014/main" id="{6B7272AC-E670-EFF2-55F3-6D69B7D5B6AD}"/>
              </a:ext>
            </a:extLst>
          </p:cNvPr>
          <p:cNvGrpSpPr/>
          <p:nvPr/>
        </p:nvGrpSpPr>
        <p:grpSpPr>
          <a:xfrm rot="10800000">
            <a:off x="4294189" y="1791257"/>
            <a:ext cx="1732659" cy="1732076"/>
            <a:chOff x="6188204" y="3494651"/>
            <a:chExt cx="2310212" cy="2309434"/>
          </a:xfrm>
        </p:grpSpPr>
        <p:sp>
          <p:nvSpPr>
            <p:cNvPr id="33" name="Freeform 5">
              <a:extLst>
                <a:ext uri="{FF2B5EF4-FFF2-40B4-BE49-F238E27FC236}">
                  <a16:creationId xmlns:a16="http://schemas.microsoft.com/office/drawing/2014/main" id="{598BD422-1B02-9BE7-6BEB-180CA149ABC0}"/>
                </a:ext>
              </a:extLst>
            </p:cNvPr>
            <p:cNvSpPr/>
            <p:nvPr/>
          </p:nvSpPr>
          <p:spPr>
            <a:xfrm>
              <a:off x="6265819" y="3572240"/>
              <a:ext cx="2232597" cy="2231845"/>
            </a:xfrm>
            <a:custGeom>
              <a:avLst/>
              <a:gdLst>
                <a:gd name="connsiteX0" fmla="*/ 265444 w 444913"/>
                <a:gd name="connsiteY0" fmla="*/ 0 h 444762"/>
                <a:gd name="connsiteX1" fmla="*/ 312505 w 444913"/>
                <a:gd name="connsiteY1" fmla="*/ 51274 h 444762"/>
                <a:gd name="connsiteX2" fmla="*/ 345817 w 444913"/>
                <a:gd name="connsiteY2" fmla="*/ 93561 h 444762"/>
                <a:gd name="connsiteX3" fmla="*/ 425134 w 444913"/>
                <a:gd name="connsiteY3" fmla="*/ 403846 h 444762"/>
                <a:gd name="connsiteX4" fmla="*/ 414558 w 444913"/>
                <a:gd name="connsiteY4" fmla="*/ 414418 h 444762"/>
                <a:gd name="connsiteX5" fmla="*/ 403983 w 444913"/>
                <a:gd name="connsiteY5" fmla="*/ 424990 h 444762"/>
                <a:gd name="connsiteX6" fmla="*/ 93593 w 444913"/>
                <a:gd name="connsiteY6" fmla="*/ 345701 h 444762"/>
                <a:gd name="connsiteX7" fmla="*/ 51291 w 444913"/>
                <a:gd name="connsiteY7" fmla="*/ 312399 h 444762"/>
                <a:gd name="connsiteX8" fmla="*/ 0 w 444913"/>
                <a:gd name="connsiteY8" fmla="*/ 265354 h 444762"/>
                <a:gd name="connsiteX9" fmla="*/ 265444 w 444913"/>
                <a:gd name="connsiteY9" fmla="*/ 0 h 444762"/>
                <a:gd name="connsiteX0" fmla="*/ 265444 w 444912"/>
                <a:gd name="connsiteY0" fmla="*/ 0 h 444762"/>
                <a:gd name="connsiteX1" fmla="*/ 312505 w 444912"/>
                <a:gd name="connsiteY1" fmla="*/ 51274 h 444762"/>
                <a:gd name="connsiteX2" fmla="*/ 345817 w 444912"/>
                <a:gd name="connsiteY2" fmla="*/ 93561 h 444762"/>
                <a:gd name="connsiteX3" fmla="*/ 425134 w 444912"/>
                <a:gd name="connsiteY3" fmla="*/ 403846 h 444762"/>
                <a:gd name="connsiteX4" fmla="*/ 414558 w 444912"/>
                <a:gd name="connsiteY4" fmla="*/ 414418 h 444762"/>
                <a:gd name="connsiteX5" fmla="*/ 403983 w 444912"/>
                <a:gd name="connsiteY5" fmla="*/ 424990 h 444762"/>
                <a:gd name="connsiteX6" fmla="*/ 93593 w 444912"/>
                <a:gd name="connsiteY6" fmla="*/ 345701 h 444762"/>
                <a:gd name="connsiteX7" fmla="*/ 51291 w 444912"/>
                <a:gd name="connsiteY7" fmla="*/ 312399 h 444762"/>
                <a:gd name="connsiteX8" fmla="*/ 0 w 444912"/>
                <a:gd name="connsiteY8" fmla="*/ 265354 h 444762"/>
                <a:gd name="connsiteX9" fmla="*/ 130664 w 444912"/>
                <a:gd name="connsiteY9" fmla="*/ 132771 h 444762"/>
                <a:gd name="connsiteX10" fmla="*/ 265444 w 444912"/>
                <a:gd name="connsiteY10" fmla="*/ 0 h 444762"/>
                <a:gd name="connsiteX0" fmla="*/ 265444 w 444912"/>
                <a:gd name="connsiteY0" fmla="*/ 0 h 444762"/>
                <a:gd name="connsiteX1" fmla="*/ 312505 w 444912"/>
                <a:gd name="connsiteY1" fmla="*/ 51274 h 444762"/>
                <a:gd name="connsiteX2" fmla="*/ 345817 w 444912"/>
                <a:gd name="connsiteY2" fmla="*/ 93561 h 444762"/>
                <a:gd name="connsiteX3" fmla="*/ 425134 w 444912"/>
                <a:gd name="connsiteY3" fmla="*/ 403846 h 444762"/>
                <a:gd name="connsiteX4" fmla="*/ 414558 w 444912"/>
                <a:gd name="connsiteY4" fmla="*/ 414418 h 444762"/>
                <a:gd name="connsiteX5" fmla="*/ 403983 w 444912"/>
                <a:gd name="connsiteY5" fmla="*/ 424990 h 444762"/>
                <a:gd name="connsiteX6" fmla="*/ 93593 w 444912"/>
                <a:gd name="connsiteY6" fmla="*/ 345701 h 444762"/>
                <a:gd name="connsiteX7" fmla="*/ 51291 w 444912"/>
                <a:gd name="connsiteY7" fmla="*/ 312399 h 444762"/>
                <a:gd name="connsiteX8" fmla="*/ 0 w 444912"/>
                <a:gd name="connsiteY8" fmla="*/ 265354 h 444762"/>
                <a:gd name="connsiteX9" fmla="*/ 107886 w 444912"/>
                <a:gd name="connsiteY9" fmla="*/ 115055 h 444762"/>
                <a:gd name="connsiteX10" fmla="*/ 265444 w 444912"/>
                <a:gd name="connsiteY10" fmla="*/ 0 h 4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912" h="444762">
                  <a:moveTo>
                    <a:pt x="265444" y="0"/>
                  </a:moveTo>
                  <a:cubicBezTo>
                    <a:pt x="282365" y="16915"/>
                    <a:pt x="297699" y="33830"/>
                    <a:pt x="312505" y="51274"/>
                  </a:cubicBezTo>
                  <a:cubicBezTo>
                    <a:pt x="324138" y="65017"/>
                    <a:pt x="335771" y="79289"/>
                    <a:pt x="345817" y="93561"/>
                  </a:cubicBezTo>
                  <a:cubicBezTo>
                    <a:pt x="436238" y="216195"/>
                    <a:pt x="470079" y="340415"/>
                    <a:pt x="425134" y="403846"/>
                  </a:cubicBezTo>
                  <a:cubicBezTo>
                    <a:pt x="421432" y="407546"/>
                    <a:pt x="418259" y="411246"/>
                    <a:pt x="414558" y="414418"/>
                  </a:cubicBezTo>
                  <a:cubicBezTo>
                    <a:pt x="410856" y="417590"/>
                    <a:pt x="407155" y="421290"/>
                    <a:pt x="403983" y="424990"/>
                  </a:cubicBezTo>
                  <a:cubicBezTo>
                    <a:pt x="340530" y="469920"/>
                    <a:pt x="216268" y="436090"/>
                    <a:pt x="93593" y="345701"/>
                  </a:cubicBezTo>
                  <a:cubicBezTo>
                    <a:pt x="79316" y="335129"/>
                    <a:pt x="65568" y="324028"/>
                    <a:pt x="51291" y="312399"/>
                  </a:cubicBezTo>
                  <a:cubicBezTo>
                    <a:pt x="33841" y="297599"/>
                    <a:pt x="16920" y="282269"/>
                    <a:pt x="0" y="265354"/>
                  </a:cubicBezTo>
                  <a:lnTo>
                    <a:pt x="107886" y="115055"/>
                  </a:lnTo>
                  <a:lnTo>
                    <a:pt x="265444" y="0"/>
                  </a:lnTo>
                  <a:close/>
                </a:path>
              </a:pathLst>
            </a:custGeom>
            <a:solidFill>
              <a:schemeClr val="accent4"/>
            </a:solidFill>
            <a:ln w="0" cap="flat">
              <a:noFill/>
              <a:prstDash val="solid"/>
              <a:miter/>
            </a:ln>
          </p:spPr>
          <p:txBody>
            <a:bodyPr rtlCol="0" anchor="ctr"/>
            <a:lstStyle/>
            <a:p>
              <a:endParaRPr lang="en-US" sz="1350"/>
            </a:p>
          </p:txBody>
        </p:sp>
        <p:sp>
          <p:nvSpPr>
            <p:cNvPr id="34" name="Freeform 11">
              <a:extLst>
                <a:ext uri="{FF2B5EF4-FFF2-40B4-BE49-F238E27FC236}">
                  <a16:creationId xmlns:a16="http://schemas.microsoft.com/office/drawing/2014/main" id="{14C0E0B8-032F-73EB-0061-AEDC44B0C9DB}"/>
                </a:ext>
              </a:extLst>
            </p:cNvPr>
            <p:cNvSpPr/>
            <p:nvPr/>
          </p:nvSpPr>
          <p:spPr>
            <a:xfrm>
              <a:off x="6188204" y="3494651"/>
              <a:ext cx="1409625" cy="1409148"/>
            </a:xfrm>
            <a:custGeom>
              <a:avLst/>
              <a:gdLst>
                <a:gd name="connsiteX0" fmla="*/ 257645 w 280910"/>
                <a:gd name="connsiteY0" fmla="*/ 168225 h 280815"/>
                <a:gd name="connsiteX1" fmla="*/ 257645 w 280910"/>
                <a:gd name="connsiteY1" fmla="*/ 202584 h 280815"/>
                <a:gd name="connsiteX2" fmla="*/ 192606 w 280910"/>
                <a:gd name="connsiteY2" fmla="*/ 267601 h 280815"/>
                <a:gd name="connsiteX3" fmla="*/ 158235 w 280910"/>
                <a:gd name="connsiteY3" fmla="*/ 267601 h 280815"/>
                <a:gd name="connsiteX4" fmla="*/ 112761 w 280910"/>
                <a:gd name="connsiteY4" fmla="*/ 222142 h 280815"/>
                <a:gd name="connsiteX5" fmla="*/ 74160 w 280910"/>
                <a:gd name="connsiteY5" fmla="*/ 222142 h 280815"/>
                <a:gd name="connsiteX6" fmla="*/ 15467 w 280910"/>
                <a:gd name="connsiteY6" fmla="*/ 280816 h 280815"/>
                <a:gd name="connsiteX7" fmla="*/ 15467 w 280910"/>
                <a:gd name="connsiteY7" fmla="*/ 205227 h 280815"/>
                <a:gd name="connsiteX8" fmla="*/ 205296 w 280910"/>
                <a:gd name="connsiteY8" fmla="*/ 15461 h 280815"/>
                <a:gd name="connsiteX9" fmla="*/ 280911 w 280910"/>
                <a:gd name="connsiteY9" fmla="*/ 15461 h 280815"/>
                <a:gd name="connsiteX10" fmla="*/ 212170 w 280910"/>
                <a:gd name="connsiteY10" fmla="*/ 84179 h 280815"/>
                <a:gd name="connsiteX11" fmla="*/ 212170 w 280910"/>
                <a:gd name="connsiteY11" fmla="*/ 122766 h 280815"/>
                <a:gd name="connsiteX12" fmla="*/ 257645 w 280910"/>
                <a:gd name="connsiteY12" fmla="*/ 168225 h 28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10" h="280815">
                  <a:moveTo>
                    <a:pt x="257645" y="168225"/>
                  </a:moveTo>
                  <a:cubicBezTo>
                    <a:pt x="267163" y="177740"/>
                    <a:pt x="267163" y="193069"/>
                    <a:pt x="257645" y="202584"/>
                  </a:cubicBezTo>
                  <a:lnTo>
                    <a:pt x="192606" y="267601"/>
                  </a:lnTo>
                  <a:cubicBezTo>
                    <a:pt x="183088" y="277116"/>
                    <a:pt x="167753" y="277116"/>
                    <a:pt x="158235" y="267601"/>
                  </a:cubicBezTo>
                  <a:lnTo>
                    <a:pt x="112761" y="222142"/>
                  </a:lnTo>
                  <a:cubicBezTo>
                    <a:pt x="102185" y="211570"/>
                    <a:pt x="85265" y="211570"/>
                    <a:pt x="74160" y="222142"/>
                  </a:cubicBezTo>
                  <a:lnTo>
                    <a:pt x="15467" y="280816"/>
                  </a:lnTo>
                  <a:cubicBezTo>
                    <a:pt x="-5156" y="260200"/>
                    <a:pt x="-5156" y="226370"/>
                    <a:pt x="15467" y="205227"/>
                  </a:cubicBezTo>
                  <a:lnTo>
                    <a:pt x="205296" y="15461"/>
                  </a:lnTo>
                  <a:cubicBezTo>
                    <a:pt x="225918" y="-5154"/>
                    <a:pt x="259760" y="-5154"/>
                    <a:pt x="280911" y="15461"/>
                  </a:cubicBezTo>
                  <a:lnTo>
                    <a:pt x="212170" y="84179"/>
                  </a:lnTo>
                  <a:cubicBezTo>
                    <a:pt x="201595" y="94751"/>
                    <a:pt x="201595" y="111665"/>
                    <a:pt x="212170" y="122766"/>
                  </a:cubicBezTo>
                  <a:lnTo>
                    <a:pt x="257645" y="168225"/>
                  </a:lnTo>
                  <a:close/>
                </a:path>
              </a:pathLst>
            </a:custGeom>
            <a:solidFill>
              <a:schemeClr val="accent4">
                <a:lumMod val="75000"/>
              </a:schemeClr>
            </a:solidFill>
            <a:ln w="0" cap="flat">
              <a:noFill/>
              <a:prstDash val="solid"/>
              <a:miter/>
            </a:ln>
          </p:spPr>
          <p:txBody>
            <a:bodyPr rtlCol="0" anchor="ctr"/>
            <a:lstStyle/>
            <a:p>
              <a:endParaRPr lang="en-US" sz="1350"/>
            </a:p>
          </p:txBody>
        </p:sp>
        <p:sp>
          <p:nvSpPr>
            <p:cNvPr id="35" name="TextBox 34">
              <a:extLst>
                <a:ext uri="{FF2B5EF4-FFF2-40B4-BE49-F238E27FC236}">
                  <a16:creationId xmlns:a16="http://schemas.microsoft.com/office/drawing/2014/main" id="{E8DFF9C7-B2A1-50E4-083D-8CF70BCFEEB5}"/>
                </a:ext>
              </a:extLst>
            </p:cNvPr>
            <p:cNvSpPr txBox="1"/>
            <p:nvPr/>
          </p:nvSpPr>
          <p:spPr>
            <a:xfrm rot="10800000">
              <a:off x="6781656" y="4244268"/>
              <a:ext cx="687796" cy="430887"/>
            </a:xfrm>
            <a:prstGeom prst="rect">
              <a:avLst/>
            </a:prstGeom>
            <a:noFill/>
          </p:spPr>
          <p:txBody>
            <a:bodyPr wrap="square" lIns="0" rIns="0" rtlCol="0" anchor="ctr">
              <a:spAutoFit/>
            </a:bodyPr>
            <a:lstStyle/>
            <a:p>
              <a:pPr algn="ctr"/>
              <a:r>
                <a:rPr lang="en-US" sz="1500" b="1" noProof="1">
                  <a:solidFill>
                    <a:schemeClr val="bg1"/>
                  </a:solidFill>
                </a:rPr>
                <a:t>01</a:t>
              </a:r>
            </a:p>
          </p:txBody>
        </p:sp>
      </p:grpSp>
      <p:grpSp>
        <p:nvGrpSpPr>
          <p:cNvPr id="36" name="Group 35">
            <a:extLst>
              <a:ext uri="{FF2B5EF4-FFF2-40B4-BE49-F238E27FC236}">
                <a16:creationId xmlns:a16="http://schemas.microsoft.com/office/drawing/2014/main" id="{E4F278F4-BAF9-103C-0384-7769F1FD64A8}"/>
              </a:ext>
            </a:extLst>
          </p:cNvPr>
          <p:cNvGrpSpPr/>
          <p:nvPr/>
        </p:nvGrpSpPr>
        <p:grpSpPr>
          <a:xfrm rot="10800000">
            <a:off x="6165158" y="1779324"/>
            <a:ext cx="1732659" cy="1732072"/>
            <a:chOff x="3693579" y="3510568"/>
            <a:chExt cx="2310212" cy="2309429"/>
          </a:xfrm>
        </p:grpSpPr>
        <p:sp>
          <p:nvSpPr>
            <p:cNvPr id="37" name="Freeform 7">
              <a:extLst>
                <a:ext uri="{FF2B5EF4-FFF2-40B4-BE49-F238E27FC236}">
                  <a16:creationId xmlns:a16="http://schemas.microsoft.com/office/drawing/2014/main" id="{A61A04BB-A8F6-08B3-40F6-7F9F416DA265}"/>
                </a:ext>
              </a:extLst>
            </p:cNvPr>
            <p:cNvSpPr/>
            <p:nvPr/>
          </p:nvSpPr>
          <p:spPr>
            <a:xfrm>
              <a:off x="3693579" y="3588152"/>
              <a:ext cx="2232602" cy="2231845"/>
            </a:xfrm>
            <a:custGeom>
              <a:avLst/>
              <a:gdLst>
                <a:gd name="connsiteX0" fmla="*/ 444913 w 444912"/>
                <a:gd name="connsiteY0" fmla="*/ 265354 h 444762"/>
                <a:gd name="connsiteX1" fmla="*/ 393622 w 444912"/>
                <a:gd name="connsiteY1" fmla="*/ 312399 h 444762"/>
                <a:gd name="connsiteX2" fmla="*/ 351320 w 444912"/>
                <a:gd name="connsiteY2" fmla="*/ 345701 h 444762"/>
                <a:gd name="connsiteX3" fmla="*/ 40930 w 444912"/>
                <a:gd name="connsiteY3" fmla="*/ 424990 h 444762"/>
                <a:gd name="connsiteX4" fmla="*/ 30355 w 444912"/>
                <a:gd name="connsiteY4" fmla="*/ 414418 h 444762"/>
                <a:gd name="connsiteX5" fmla="*/ 19779 w 444912"/>
                <a:gd name="connsiteY5" fmla="*/ 403846 h 444762"/>
                <a:gd name="connsiteX6" fmla="*/ 99095 w 444912"/>
                <a:gd name="connsiteY6" fmla="*/ 93561 h 444762"/>
                <a:gd name="connsiteX7" fmla="*/ 132408 w 444912"/>
                <a:gd name="connsiteY7" fmla="*/ 51274 h 444762"/>
                <a:gd name="connsiteX8" fmla="*/ 179469 w 444912"/>
                <a:gd name="connsiteY8" fmla="*/ 0 h 444762"/>
                <a:gd name="connsiteX9" fmla="*/ 444913 w 444912"/>
                <a:gd name="connsiteY9" fmla="*/ 265354 h 444762"/>
                <a:gd name="connsiteX0" fmla="*/ 444913 w 444913"/>
                <a:gd name="connsiteY0" fmla="*/ 265354 h 444762"/>
                <a:gd name="connsiteX1" fmla="*/ 393622 w 444913"/>
                <a:gd name="connsiteY1" fmla="*/ 312399 h 444762"/>
                <a:gd name="connsiteX2" fmla="*/ 351320 w 444913"/>
                <a:gd name="connsiteY2" fmla="*/ 345701 h 444762"/>
                <a:gd name="connsiteX3" fmla="*/ 40930 w 444913"/>
                <a:gd name="connsiteY3" fmla="*/ 424990 h 444762"/>
                <a:gd name="connsiteX4" fmla="*/ 30355 w 444913"/>
                <a:gd name="connsiteY4" fmla="*/ 414418 h 444762"/>
                <a:gd name="connsiteX5" fmla="*/ 19779 w 444913"/>
                <a:gd name="connsiteY5" fmla="*/ 403846 h 444762"/>
                <a:gd name="connsiteX6" fmla="*/ 99095 w 444913"/>
                <a:gd name="connsiteY6" fmla="*/ 93561 h 444762"/>
                <a:gd name="connsiteX7" fmla="*/ 132408 w 444913"/>
                <a:gd name="connsiteY7" fmla="*/ 51274 h 444762"/>
                <a:gd name="connsiteX8" fmla="*/ 179469 w 444913"/>
                <a:gd name="connsiteY8" fmla="*/ 0 h 444762"/>
                <a:gd name="connsiteX9" fmla="*/ 309187 w 444913"/>
                <a:gd name="connsiteY9" fmla="*/ 133397 h 444762"/>
                <a:gd name="connsiteX10" fmla="*/ 444913 w 444913"/>
                <a:gd name="connsiteY10" fmla="*/ 265354 h 444762"/>
                <a:gd name="connsiteX0" fmla="*/ 444913 w 444913"/>
                <a:gd name="connsiteY0" fmla="*/ 265354 h 444762"/>
                <a:gd name="connsiteX1" fmla="*/ 393622 w 444913"/>
                <a:gd name="connsiteY1" fmla="*/ 312399 h 444762"/>
                <a:gd name="connsiteX2" fmla="*/ 351320 w 444913"/>
                <a:gd name="connsiteY2" fmla="*/ 345701 h 444762"/>
                <a:gd name="connsiteX3" fmla="*/ 40930 w 444913"/>
                <a:gd name="connsiteY3" fmla="*/ 424990 h 444762"/>
                <a:gd name="connsiteX4" fmla="*/ 30355 w 444913"/>
                <a:gd name="connsiteY4" fmla="*/ 414418 h 444762"/>
                <a:gd name="connsiteX5" fmla="*/ 19779 w 444913"/>
                <a:gd name="connsiteY5" fmla="*/ 403846 h 444762"/>
                <a:gd name="connsiteX6" fmla="*/ 99095 w 444913"/>
                <a:gd name="connsiteY6" fmla="*/ 93561 h 444762"/>
                <a:gd name="connsiteX7" fmla="*/ 132408 w 444913"/>
                <a:gd name="connsiteY7" fmla="*/ 51274 h 444762"/>
                <a:gd name="connsiteX8" fmla="*/ 179469 w 444913"/>
                <a:gd name="connsiteY8" fmla="*/ 0 h 444762"/>
                <a:gd name="connsiteX9" fmla="*/ 330699 w 444913"/>
                <a:gd name="connsiteY9" fmla="*/ 110619 h 444762"/>
                <a:gd name="connsiteX10" fmla="*/ 444913 w 444913"/>
                <a:gd name="connsiteY10" fmla="*/ 265354 h 4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913" h="444762">
                  <a:moveTo>
                    <a:pt x="444913" y="265354"/>
                  </a:moveTo>
                  <a:cubicBezTo>
                    <a:pt x="427992" y="282269"/>
                    <a:pt x="411071" y="297599"/>
                    <a:pt x="393622" y="312399"/>
                  </a:cubicBezTo>
                  <a:cubicBezTo>
                    <a:pt x="379874" y="324028"/>
                    <a:pt x="365597" y="335657"/>
                    <a:pt x="351320" y="345701"/>
                  </a:cubicBezTo>
                  <a:cubicBezTo>
                    <a:pt x="228645" y="436090"/>
                    <a:pt x="104383" y="469920"/>
                    <a:pt x="40930" y="424990"/>
                  </a:cubicBezTo>
                  <a:cubicBezTo>
                    <a:pt x="37229" y="421290"/>
                    <a:pt x="33527" y="418118"/>
                    <a:pt x="30355" y="414418"/>
                  </a:cubicBezTo>
                  <a:cubicBezTo>
                    <a:pt x="27182" y="410718"/>
                    <a:pt x="23481" y="407018"/>
                    <a:pt x="19779" y="403846"/>
                  </a:cubicBezTo>
                  <a:cubicBezTo>
                    <a:pt x="-25166" y="340415"/>
                    <a:pt x="8675" y="216195"/>
                    <a:pt x="99095" y="93561"/>
                  </a:cubicBezTo>
                  <a:cubicBezTo>
                    <a:pt x="109671" y="79289"/>
                    <a:pt x="120775" y="65546"/>
                    <a:pt x="132408" y="51274"/>
                  </a:cubicBezTo>
                  <a:cubicBezTo>
                    <a:pt x="147214" y="33830"/>
                    <a:pt x="162548" y="16915"/>
                    <a:pt x="179469" y="0"/>
                  </a:cubicBezTo>
                  <a:lnTo>
                    <a:pt x="330699" y="110619"/>
                  </a:lnTo>
                  <a:lnTo>
                    <a:pt x="444913" y="265354"/>
                  </a:lnTo>
                  <a:close/>
                </a:path>
              </a:pathLst>
            </a:custGeom>
            <a:solidFill>
              <a:schemeClr val="accent5"/>
            </a:solidFill>
            <a:ln w="0" cap="flat">
              <a:noFill/>
              <a:prstDash val="solid"/>
              <a:miter/>
            </a:ln>
          </p:spPr>
          <p:txBody>
            <a:bodyPr rtlCol="0" anchor="ctr"/>
            <a:lstStyle/>
            <a:p>
              <a:endParaRPr lang="en-US" sz="1350"/>
            </a:p>
          </p:txBody>
        </p:sp>
        <p:sp>
          <p:nvSpPr>
            <p:cNvPr id="38" name="Freeform 10">
              <a:extLst>
                <a:ext uri="{FF2B5EF4-FFF2-40B4-BE49-F238E27FC236}">
                  <a16:creationId xmlns:a16="http://schemas.microsoft.com/office/drawing/2014/main" id="{71BF0464-16CF-8D1D-F4D3-78ED91BBF6B1}"/>
                </a:ext>
              </a:extLst>
            </p:cNvPr>
            <p:cNvSpPr/>
            <p:nvPr/>
          </p:nvSpPr>
          <p:spPr>
            <a:xfrm>
              <a:off x="4594166" y="3510568"/>
              <a:ext cx="1409625" cy="1409148"/>
            </a:xfrm>
            <a:custGeom>
              <a:avLst/>
              <a:gdLst>
                <a:gd name="connsiteX0" fmla="*/ 265444 w 280910"/>
                <a:gd name="connsiteY0" fmla="*/ 280816 h 280815"/>
                <a:gd name="connsiteX1" fmla="*/ 265444 w 280910"/>
                <a:gd name="connsiteY1" fmla="*/ 280816 h 280815"/>
                <a:gd name="connsiteX2" fmla="*/ 203578 w 280910"/>
                <a:gd name="connsiteY2" fmla="*/ 218970 h 280815"/>
                <a:gd name="connsiteX3" fmla="*/ 164977 w 280910"/>
                <a:gd name="connsiteY3" fmla="*/ 218970 h 280815"/>
                <a:gd name="connsiteX4" fmla="*/ 119503 w 280910"/>
                <a:gd name="connsiteY4" fmla="*/ 264429 h 280815"/>
                <a:gd name="connsiteX5" fmla="*/ 85132 w 280910"/>
                <a:gd name="connsiteY5" fmla="*/ 264429 h 280815"/>
                <a:gd name="connsiteX6" fmla="*/ 20093 w 280910"/>
                <a:gd name="connsiteY6" fmla="*/ 199412 h 280815"/>
                <a:gd name="connsiteX7" fmla="*/ 20093 w 280910"/>
                <a:gd name="connsiteY7" fmla="*/ 165054 h 280815"/>
                <a:gd name="connsiteX8" fmla="*/ 65568 w 280910"/>
                <a:gd name="connsiteY8" fmla="*/ 119594 h 280815"/>
                <a:gd name="connsiteX9" fmla="*/ 65568 w 280910"/>
                <a:gd name="connsiteY9" fmla="*/ 81007 h 280815"/>
                <a:gd name="connsiteX10" fmla="*/ 0 w 280910"/>
                <a:gd name="connsiteY10" fmla="*/ 15461 h 280815"/>
                <a:gd name="connsiteX11" fmla="*/ 75614 w 280910"/>
                <a:gd name="connsiteY11" fmla="*/ 15461 h 280815"/>
                <a:gd name="connsiteX12" fmla="*/ 265444 w 280910"/>
                <a:gd name="connsiteY12" fmla="*/ 205227 h 280815"/>
                <a:gd name="connsiteX13" fmla="*/ 265444 w 280910"/>
                <a:gd name="connsiteY13" fmla="*/ 280816 h 28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910" h="280815">
                  <a:moveTo>
                    <a:pt x="265444" y="280816"/>
                  </a:moveTo>
                  <a:lnTo>
                    <a:pt x="265444" y="280816"/>
                  </a:lnTo>
                  <a:cubicBezTo>
                    <a:pt x="265444" y="280816"/>
                    <a:pt x="203578" y="218970"/>
                    <a:pt x="203578" y="218970"/>
                  </a:cubicBezTo>
                  <a:cubicBezTo>
                    <a:pt x="193002" y="208398"/>
                    <a:pt x="176081" y="208398"/>
                    <a:pt x="164977" y="218970"/>
                  </a:cubicBezTo>
                  <a:lnTo>
                    <a:pt x="119503" y="264429"/>
                  </a:lnTo>
                  <a:cubicBezTo>
                    <a:pt x="109985" y="273944"/>
                    <a:pt x="94650" y="273944"/>
                    <a:pt x="85132" y="264429"/>
                  </a:cubicBezTo>
                  <a:lnTo>
                    <a:pt x="20093" y="199412"/>
                  </a:lnTo>
                  <a:cubicBezTo>
                    <a:pt x="10575" y="189898"/>
                    <a:pt x="10575" y="174568"/>
                    <a:pt x="20093" y="165054"/>
                  </a:cubicBezTo>
                  <a:lnTo>
                    <a:pt x="65568" y="119594"/>
                  </a:lnTo>
                  <a:cubicBezTo>
                    <a:pt x="76143" y="109023"/>
                    <a:pt x="76143" y="92108"/>
                    <a:pt x="65568" y="81007"/>
                  </a:cubicBezTo>
                  <a:lnTo>
                    <a:pt x="0" y="15461"/>
                  </a:lnTo>
                  <a:cubicBezTo>
                    <a:pt x="20622" y="-5154"/>
                    <a:pt x="54464" y="-5154"/>
                    <a:pt x="75614" y="15461"/>
                  </a:cubicBezTo>
                  <a:lnTo>
                    <a:pt x="265444" y="205227"/>
                  </a:lnTo>
                  <a:cubicBezTo>
                    <a:pt x="286066" y="225842"/>
                    <a:pt x="286066" y="259672"/>
                    <a:pt x="265444" y="280816"/>
                  </a:cubicBezTo>
                  <a:close/>
                </a:path>
              </a:pathLst>
            </a:custGeom>
            <a:solidFill>
              <a:schemeClr val="accent5">
                <a:lumMod val="75000"/>
              </a:schemeClr>
            </a:solidFill>
            <a:ln w="0" cap="flat">
              <a:noFill/>
              <a:prstDash val="solid"/>
              <a:miter/>
            </a:ln>
          </p:spPr>
          <p:txBody>
            <a:bodyPr rtlCol="0" anchor="ctr"/>
            <a:lstStyle/>
            <a:p>
              <a:endParaRPr lang="en-US" sz="1350"/>
            </a:p>
          </p:txBody>
        </p:sp>
        <p:sp>
          <p:nvSpPr>
            <p:cNvPr id="39" name="TextBox 38">
              <a:extLst>
                <a:ext uri="{FF2B5EF4-FFF2-40B4-BE49-F238E27FC236}">
                  <a16:creationId xmlns:a16="http://schemas.microsoft.com/office/drawing/2014/main" id="{235E8A7D-249E-607F-129A-3FF99D78D67F}"/>
                </a:ext>
              </a:extLst>
            </p:cNvPr>
            <p:cNvSpPr txBox="1"/>
            <p:nvPr/>
          </p:nvSpPr>
          <p:spPr>
            <a:xfrm rot="10800000">
              <a:off x="4728770" y="4228933"/>
              <a:ext cx="687796" cy="430887"/>
            </a:xfrm>
            <a:prstGeom prst="rect">
              <a:avLst/>
            </a:prstGeom>
            <a:noFill/>
          </p:spPr>
          <p:txBody>
            <a:bodyPr wrap="square" lIns="0" rIns="0" rtlCol="0" anchor="ctr">
              <a:spAutoFit/>
            </a:bodyPr>
            <a:lstStyle/>
            <a:p>
              <a:pPr algn="ctr"/>
              <a:r>
                <a:rPr lang="en-US" sz="1500" b="1" noProof="1">
                  <a:solidFill>
                    <a:schemeClr val="bg1"/>
                  </a:solidFill>
                </a:rPr>
                <a:t>02</a:t>
              </a:r>
            </a:p>
          </p:txBody>
        </p:sp>
      </p:grpSp>
      <p:grpSp>
        <p:nvGrpSpPr>
          <p:cNvPr id="41" name="Group 40">
            <a:extLst>
              <a:ext uri="{FF2B5EF4-FFF2-40B4-BE49-F238E27FC236}">
                <a16:creationId xmlns:a16="http://schemas.microsoft.com/office/drawing/2014/main" id="{B522F985-6F3C-529B-EFAE-B1E86EE5E56A}"/>
              </a:ext>
            </a:extLst>
          </p:cNvPr>
          <p:cNvGrpSpPr/>
          <p:nvPr/>
        </p:nvGrpSpPr>
        <p:grpSpPr>
          <a:xfrm>
            <a:off x="4511495" y="1979894"/>
            <a:ext cx="3169012" cy="3168787"/>
            <a:chOff x="3956845" y="1251363"/>
            <a:chExt cx="4225349" cy="4225049"/>
          </a:xfrm>
        </p:grpSpPr>
        <p:pic>
          <p:nvPicPr>
            <p:cNvPr id="42" name="Graphic 41" descr="Bullseye with solid fill">
              <a:extLst>
                <a:ext uri="{FF2B5EF4-FFF2-40B4-BE49-F238E27FC236}">
                  <a16:creationId xmlns:a16="http://schemas.microsoft.com/office/drawing/2014/main" id="{791880DF-C856-A96D-D1D4-7C8E1C4BD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7582" y="1251363"/>
              <a:ext cx="894612" cy="894612"/>
            </a:xfrm>
            <a:prstGeom prst="rect">
              <a:avLst/>
            </a:prstGeom>
          </p:spPr>
        </p:pic>
        <p:pic>
          <p:nvPicPr>
            <p:cNvPr id="45" name="Graphic 44" descr="Hourglass 30% with solid fill">
              <a:extLst>
                <a:ext uri="{FF2B5EF4-FFF2-40B4-BE49-F238E27FC236}">
                  <a16:creationId xmlns:a16="http://schemas.microsoft.com/office/drawing/2014/main" id="{D6601496-D56C-70B9-98C1-6FF2D5091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582" y="4581800"/>
              <a:ext cx="894612" cy="894612"/>
            </a:xfrm>
            <a:prstGeom prst="rect">
              <a:avLst/>
            </a:prstGeom>
          </p:spPr>
        </p:pic>
        <p:pic>
          <p:nvPicPr>
            <p:cNvPr id="47" name="Graphic 46" descr="Lightbulb with solid fill">
              <a:extLst>
                <a:ext uri="{FF2B5EF4-FFF2-40B4-BE49-F238E27FC236}">
                  <a16:creationId xmlns:a16="http://schemas.microsoft.com/office/drawing/2014/main" id="{263F3CA0-9D99-EB95-9B76-D04B9F2BB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6845" y="1251363"/>
              <a:ext cx="894612" cy="894612"/>
            </a:xfrm>
            <a:prstGeom prst="rect">
              <a:avLst/>
            </a:prstGeom>
          </p:spPr>
        </p:pic>
        <p:pic>
          <p:nvPicPr>
            <p:cNvPr id="53" name="Graphic 52" descr="Research with solid fill">
              <a:extLst>
                <a:ext uri="{FF2B5EF4-FFF2-40B4-BE49-F238E27FC236}">
                  <a16:creationId xmlns:a16="http://schemas.microsoft.com/office/drawing/2014/main" id="{5480C7B4-1446-5185-52F1-536B2EEED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6845" y="4581800"/>
              <a:ext cx="894612" cy="894612"/>
            </a:xfrm>
            <a:prstGeom prst="rect">
              <a:avLst/>
            </a:prstGeom>
          </p:spPr>
        </p:pic>
      </p:grpSp>
      <p:sp>
        <p:nvSpPr>
          <p:cNvPr id="44" name="Title 1"/>
          <p:cNvSpPr>
            <a:spLocks noGrp="1"/>
          </p:cNvSpPr>
          <p:nvPr>
            <p:ph type="title"/>
          </p:nvPr>
        </p:nvSpPr>
        <p:spPr>
          <a:xfrm>
            <a:off x="338666" y="134646"/>
            <a:ext cx="11514667" cy="611394"/>
          </a:xfrm>
          <a:solidFill>
            <a:schemeClr val="accent1">
              <a:lumMod val="75000"/>
            </a:schemeClr>
          </a:solidFill>
        </p:spPr>
        <p:txBody>
          <a:bodyPr>
            <a:normAutofit/>
          </a:bodyPr>
          <a:lstStyle/>
          <a:p>
            <a:r>
              <a:rPr lang="el-GR" sz="2700" b="1" dirty="0">
                <a:solidFill>
                  <a:schemeClr val="bg1"/>
                </a:solidFill>
                <a:latin typeface="Helvetica Neue"/>
              </a:rPr>
              <a:t>Νέο υπόδειγμα περιφερειακού και τοπικού σχεδιασμού</a:t>
            </a:r>
            <a:endParaRPr lang="x-none" sz="2700" b="1" dirty="0">
              <a:solidFill>
                <a:srgbClr val="FF0000"/>
              </a:solidFill>
              <a:latin typeface="Helvetica Neue"/>
            </a:endParaRPr>
          </a:p>
        </p:txBody>
      </p:sp>
      <p:sp>
        <p:nvSpPr>
          <p:cNvPr id="48" name="TextBox 47"/>
          <p:cNvSpPr txBox="1"/>
          <p:nvPr/>
        </p:nvSpPr>
        <p:spPr>
          <a:xfrm>
            <a:off x="153227" y="1009597"/>
            <a:ext cx="3886230" cy="2723823"/>
          </a:xfrm>
          <a:prstGeom prst="rect">
            <a:avLst/>
          </a:prstGeom>
          <a:noFill/>
        </p:spPr>
        <p:txBody>
          <a:bodyPr wrap="square" lIns="0" rIns="0" rtlCol="0" anchor="b">
            <a:spAutoFit/>
          </a:bodyPr>
          <a:lstStyle/>
          <a:p>
            <a:pPr algn="r"/>
            <a:r>
              <a:rPr lang="en-US" sz="2000" b="1" dirty="0"/>
              <a:t>01 – </a:t>
            </a:r>
            <a:r>
              <a:rPr lang="el-GR" sz="2000" b="1" dirty="0"/>
              <a:t>Ολιστικός σχεδιασμός  </a:t>
            </a:r>
          </a:p>
          <a:p>
            <a:pPr algn="r"/>
            <a:r>
              <a:rPr lang="el-GR" sz="2000" b="1" dirty="0"/>
              <a:t>Περιφερειακή &amp; τοπική προσέγγιση </a:t>
            </a:r>
          </a:p>
          <a:p>
            <a:pPr algn="just"/>
            <a:endParaRPr lang="en-US" sz="500" dirty="0"/>
          </a:p>
          <a:p>
            <a:pPr marL="285750" indent="-285750" algn="just">
              <a:buFont typeface="Arial" panose="020B0604020202020204" pitchFamily="34" charset="0"/>
              <a:buChar char="•"/>
            </a:pPr>
            <a:r>
              <a:rPr lang="el-GR" sz="1400" b="1" dirty="0"/>
              <a:t>Κοινά σχέδια δράσης </a:t>
            </a:r>
            <a:r>
              <a:rPr lang="el-GR" sz="1400" dirty="0"/>
              <a:t>κεντρικής κυβέρνησης με περιφερειακές &amp; τοπικές αρχές. </a:t>
            </a:r>
          </a:p>
          <a:p>
            <a:pPr marL="285750" indent="-285750" algn="just">
              <a:buFont typeface="Arial" panose="020B0604020202020204" pitchFamily="34" charset="0"/>
              <a:buChar char="•"/>
            </a:pPr>
            <a:r>
              <a:rPr lang="el-GR" sz="1400" b="1" dirty="0"/>
              <a:t>Σχεδιασμός, επιτάχυνση </a:t>
            </a:r>
            <a:r>
              <a:rPr lang="el-GR" sz="1400" dirty="0"/>
              <a:t>(έργων και διαδικασιών), </a:t>
            </a:r>
            <a:r>
              <a:rPr lang="el-GR" sz="1400" b="1" dirty="0"/>
              <a:t>αναθεώρηση</a:t>
            </a:r>
            <a:r>
              <a:rPr lang="el-GR" sz="1400" dirty="0"/>
              <a:t>.</a:t>
            </a:r>
          </a:p>
          <a:p>
            <a:pPr marL="285750" indent="-285750" algn="just">
              <a:buFont typeface="Arial" panose="020B0604020202020204" pitchFamily="34" charset="0"/>
              <a:buChar char="•"/>
            </a:pPr>
            <a:r>
              <a:rPr lang="el-GR" sz="1400" b="1" dirty="0"/>
              <a:t>Μέτρηση</a:t>
            </a:r>
            <a:r>
              <a:rPr lang="el-GR" sz="1400" dirty="0"/>
              <a:t> και </a:t>
            </a:r>
            <a:r>
              <a:rPr lang="el-GR" sz="1400" b="1" dirty="0"/>
              <a:t>αξιολόγηση</a:t>
            </a:r>
            <a:r>
              <a:rPr lang="el-GR" sz="1400" dirty="0"/>
              <a:t> επίδρασης σχεδίων (ΣΟΕ, ΜΕΚΥ, ΕΣΠΑ). </a:t>
            </a:r>
          </a:p>
          <a:p>
            <a:pPr marL="285750" indent="-285750" algn="just">
              <a:buFont typeface="Arial" panose="020B0604020202020204" pitchFamily="34" charset="0"/>
              <a:buChar char="•"/>
            </a:pPr>
            <a:r>
              <a:rPr lang="el-GR" sz="1400" b="1" dirty="0"/>
              <a:t>Βιώσιμη περιφερειακή ανάπτυξη</a:t>
            </a:r>
            <a:r>
              <a:rPr lang="el-GR" sz="1400" dirty="0"/>
              <a:t>. Συνολική ανταγωνιστικότητα κι όχι ασύμμετρη τοπική ανάπτυξη.</a:t>
            </a:r>
          </a:p>
        </p:txBody>
      </p:sp>
      <p:sp>
        <p:nvSpPr>
          <p:cNvPr id="49" name="TextBox 48"/>
          <p:cNvSpPr txBox="1"/>
          <p:nvPr/>
        </p:nvSpPr>
        <p:spPr>
          <a:xfrm>
            <a:off x="259085" y="4486491"/>
            <a:ext cx="3544307" cy="1431161"/>
          </a:xfrm>
          <a:prstGeom prst="rect">
            <a:avLst/>
          </a:prstGeom>
          <a:noFill/>
        </p:spPr>
        <p:txBody>
          <a:bodyPr wrap="square" lIns="0" rIns="0" rtlCol="0" anchor="b">
            <a:spAutoFit/>
          </a:bodyPr>
          <a:lstStyle/>
          <a:p>
            <a:pPr algn="r"/>
            <a:r>
              <a:rPr lang="en-US" sz="2000" b="1" dirty="0"/>
              <a:t>0</a:t>
            </a:r>
            <a:r>
              <a:rPr lang="el-GR" sz="2000" b="1" dirty="0"/>
              <a:t>3</a:t>
            </a:r>
            <a:r>
              <a:rPr lang="en-US" sz="2000" b="1" dirty="0"/>
              <a:t> – </a:t>
            </a:r>
            <a:r>
              <a:rPr lang="el-GR" sz="2000" b="1" dirty="0"/>
              <a:t>Σχεδιάζοντας από τη βάση προς τα πάνω</a:t>
            </a:r>
            <a:endParaRPr lang="en-US" sz="2000" b="1" dirty="0"/>
          </a:p>
          <a:p>
            <a:pPr algn="just"/>
            <a:endParaRPr lang="en-US" sz="500" dirty="0"/>
          </a:p>
          <a:p>
            <a:pPr algn="just"/>
            <a:r>
              <a:rPr lang="el-GR" sz="1400" b="1" dirty="0"/>
              <a:t>Ειλικρινής και τακτικός διάλογος</a:t>
            </a:r>
            <a:r>
              <a:rPr lang="el-GR" sz="1400" dirty="0"/>
              <a:t> με τους </a:t>
            </a:r>
            <a:r>
              <a:rPr lang="el-GR" sz="1400" b="1" dirty="0"/>
              <a:t>πολίτες</a:t>
            </a:r>
            <a:r>
              <a:rPr lang="el-GR" sz="1400" dirty="0"/>
              <a:t> και τους αυτοδιοικητικούς, επιστημονικούς και παραγωγικούς </a:t>
            </a:r>
            <a:r>
              <a:rPr lang="el-GR" sz="1400" b="1" dirty="0"/>
              <a:t>φορείς</a:t>
            </a:r>
            <a:r>
              <a:rPr lang="el-GR" sz="1400" dirty="0"/>
              <a:t>.</a:t>
            </a:r>
          </a:p>
        </p:txBody>
      </p:sp>
      <p:sp>
        <p:nvSpPr>
          <p:cNvPr id="52" name="TextBox 51"/>
          <p:cNvSpPr txBox="1"/>
          <p:nvPr/>
        </p:nvSpPr>
        <p:spPr>
          <a:xfrm>
            <a:off x="8008555" y="944457"/>
            <a:ext cx="3700794" cy="2939266"/>
          </a:xfrm>
          <a:prstGeom prst="rect">
            <a:avLst/>
          </a:prstGeom>
          <a:noFill/>
        </p:spPr>
        <p:txBody>
          <a:bodyPr wrap="square" lIns="0" rIns="0" rtlCol="0" anchor="b">
            <a:spAutoFit/>
          </a:bodyPr>
          <a:lstStyle/>
          <a:p>
            <a:pPr algn="r"/>
            <a:r>
              <a:rPr lang="en-US" sz="2000" b="1" dirty="0"/>
              <a:t>0</a:t>
            </a:r>
            <a:r>
              <a:rPr lang="el-GR" sz="2000" b="1" dirty="0"/>
              <a:t>2</a:t>
            </a:r>
            <a:r>
              <a:rPr lang="en-US" sz="2000" b="1" dirty="0"/>
              <a:t> –</a:t>
            </a:r>
            <a:r>
              <a:rPr lang="el-GR" sz="2000" b="1" dirty="0"/>
              <a:t> Παρακολούθηση | Αποτελέσματα |  Αξιολόγηση </a:t>
            </a:r>
            <a:endParaRPr lang="en-US" sz="2000" b="1" dirty="0"/>
          </a:p>
          <a:p>
            <a:pPr algn="just"/>
            <a:endParaRPr lang="el-GR" sz="500" dirty="0"/>
          </a:p>
          <a:p>
            <a:pPr marL="285750" indent="-285750" algn="just">
              <a:buFont typeface="Arial" panose="020B0604020202020204" pitchFamily="34" charset="0"/>
              <a:buChar char="•"/>
            </a:pPr>
            <a:r>
              <a:rPr lang="el-GR" sz="1400" dirty="0"/>
              <a:t>Επίτευξη </a:t>
            </a:r>
            <a:r>
              <a:rPr lang="el-GR" sz="1400" b="1" dirty="0"/>
              <a:t>διπλής σύγκλισης</a:t>
            </a:r>
            <a:r>
              <a:rPr lang="el-GR" sz="1400" dirty="0"/>
              <a:t>.</a:t>
            </a:r>
          </a:p>
          <a:p>
            <a:pPr marL="285750" indent="-285750" algn="just">
              <a:buFont typeface="Arial" panose="020B0604020202020204" pitchFamily="34" charset="0"/>
              <a:buChar char="•"/>
            </a:pPr>
            <a:r>
              <a:rPr lang="el-GR" sz="1400" b="1" dirty="0"/>
              <a:t>Ορθολογική διαχείριση </a:t>
            </a:r>
            <a:r>
              <a:rPr lang="el-GR" sz="1400" dirty="0"/>
              <a:t>των</a:t>
            </a:r>
            <a:r>
              <a:rPr lang="el-GR" sz="1400" b="1" dirty="0"/>
              <a:t> πόρων</a:t>
            </a:r>
            <a:r>
              <a:rPr lang="el-GR" sz="1400" dirty="0"/>
              <a:t>, δίκαιη κατανομή αναπτυξιακών και κοινωνικών υποδομών.</a:t>
            </a:r>
          </a:p>
          <a:p>
            <a:pPr marL="285750" indent="-285750" algn="just">
              <a:buFont typeface="Arial" panose="020B0604020202020204" pitchFamily="34" charset="0"/>
              <a:buChar char="•"/>
            </a:pPr>
            <a:r>
              <a:rPr lang="el-GR" sz="1400" dirty="0"/>
              <a:t>Συνεκτικές </a:t>
            </a:r>
            <a:r>
              <a:rPr lang="el-GR" sz="1400" b="1" dirty="0"/>
              <a:t>κυβερνητικές</a:t>
            </a:r>
            <a:r>
              <a:rPr lang="el-GR" sz="1400" dirty="0"/>
              <a:t>, </a:t>
            </a:r>
            <a:r>
              <a:rPr lang="el-GR" sz="1400" b="1" dirty="0"/>
              <a:t>περιφερειακές και τοπικές πολιτικές</a:t>
            </a:r>
            <a:r>
              <a:rPr lang="el-GR" sz="1400" dirty="0"/>
              <a:t>. </a:t>
            </a:r>
          </a:p>
          <a:p>
            <a:pPr marL="285750" indent="-285750" algn="just">
              <a:buFont typeface="Arial" panose="020B0604020202020204" pitchFamily="34" charset="0"/>
              <a:buChar char="•"/>
            </a:pPr>
            <a:r>
              <a:rPr lang="el-GR" sz="1400" dirty="0"/>
              <a:t>Σταθερός </a:t>
            </a:r>
            <a:r>
              <a:rPr lang="el-GR" sz="1400" b="1" dirty="0"/>
              <a:t>μηχανισμός παρακολούθησης</a:t>
            </a:r>
            <a:r>
              <a:rPr lang="el-GR" sz="1400" dirty="0"/>
              <a:t> έργων και πολιτικών. </a:t>
            </a:r>
            <a:r>
              <a:rPr lang="el-GR" sz="1400" b="1" dirty="0"/>
              <a:t>Προτεραιοποίηση</a:t>
            </a:r>
            <a:r>
              <a:rPr lang="el-GR" sz="1400" dirty="0"/>
              <a:t> και </a:t>
            </a:r>
            <a:r>
              <a:rPr lang="el-GR" sz="1400" b="1" dirty="0"/>
              <a:t>έγκαιρη παρέμβαση</a:t>
            </a:r>
            <a:r>
              <a:rPr lang="el-GR" sz="1400" dirty="0"/>
              <a:t>. </a:t>
            </a:r>
          </a:p>
          <a:p>
            <a:pPr marL="285750" indent="-285750" algn="just">
              <a:buFont typeface="Arial" panose="020B0604020202020204" pitchFamily="34" charset="0"/>
              <a:buChar char="•"/>
            </a:pPr>
            <a:endParaRPr lang="el-GR" sz="1400" dirty="0"/>
          </a:p>
        </p:txBody>
      </p:sp>
      <p:sp>
        <p:nvSpPr>
          <p:cNvPr id="54" name="TextBox 53"/>
          <p:cNvSpPr txBox="1"/>
          <p:nvPr/>
        </p:nvSpPr>
        <p:spPr>
          <a:xfrm>
            <a:off x="8074994" y="4259271"/>
            <a:ext cx="3728292" cy="2200602"/>
          </a:xfrm>
          <a:prstGeom prst="rect">
            <a:avLst/>
          </a:prstGeom>
          <a:noFill/>
        </p:spPr>
        <p:txBody>
          <a:bodyPr wrap="square" lIns="0" rIns="0" rtlCol="0" anchor="b">
            <a:spAutoFit/>
          </a:bodyPr>
          <a:lstStyle/>
          <a:p>
            <a:pPr algn="r"/>
            <a:r>
              <a:rPr lang="en-US" sz="2000" b="1" dirty="0"/>
              <a:t>0</a:t>
            </a:r>
            <a:r>
              <a:rPr lang="el-GR" sz="2000" b="1" dirty="0"/>
              <a:t>4</a:t>
            </a:r>
            <a:r>
              <a:rPr lang="en-US" sz="2000" b="1" dirty="0"/>
              <a:t> – </a:t>
            </a:r>
            <a:r>
              <a:rPr lang="el-GR" sz="2000" b="1" dirty="0"/>
              <a:t>Λογοδοσία</a:t>
            </a:r>
            <a:endParaRPr lang="en-US" sz="2000" b="1" dirty="0"/>
          </a:p>
          <a:p>
            <a:pPr algn="just"/>
            <a:endParaRPr lang="en-US" sz="500" dirty="0"/>
          </a:p>
          <a:p>
            <a:pPr marL="285750" indent="-285750" algn="just">
              <a:buFont typeface="Arial" panose="020B0604020202020204" pitchFamily="34" charset="0"/>
              <a:buChar char="•"/>
            </a:pPr>
            <a:r>
              <a:rPr lang="el-GR" sz="1400" dirty="0"/>
              <a:t>Δημόσιο πλαίσιο </a:t>
            </a:r>
            <a:r>
              <a:rPr lang="el-GR" sz="1400" b="1" dirty="0"/>
              <a:t>κοινών δεσμεύσεων </a:t>
            </a:r>
            <a:r>
              <a:rPr lang="el-GR" sz="1400" dirty="0"/>
              <a:t>με σαφή χρονοδιαγράμματα και χρηματοδότηση.</a:t>
            </a:r>
          </a:p>
          <a:p>
            <a:pPr marL="285750" indent="-285750" algn="just">
              <a:buFont typeface="Arial" panose="020B0604020202020204" pitchFamily="34" charset="0"/>
              <a:buChar char="•"/>
            </a:pPr>
            <a:r>
              <a:rPr lang="el-GR" sz="1400" dirty="0"/>
              <a:t>Εμπέδωση σχετικής </a:t>
            </a:r>
            <a:r>
              <a:rPr lang="el-GR" sz="1400" b="1" dirty="0"/>
              <a:t>κουλτούρας</a:t>
            </a:r>
            <a:r>
              <a:rPr lang="el-GR" sz="1400" dirty="0"/>
              <a:t> σε υπουργεία και περιφέρειες.</a:t>
            </a:r>
          </a:p>
          <a:p>
            <a:pPr marL="285750" indent="-285750" algn="just">
              <a:buFont typeface="Arial" panose="020B0604020202020204" pitchFamily="34" charset="0"/>
              <a:buChar char="•"/>
            </a:pPr>
            <a:r>
              <a:rPr lang="el-GR" sz="1400" dirty="0"/>
              <a:t>Λειτουργία της </a:t>
            </a:r>
            <a:r>
              <a:rPr lang="el-GR" sz="1400" b="1" dirty="0"/>
              <a:t>πλατφόρμας </a:t>
            </a:r>
            <a:r>
              <a:rPr lang="en-US" sz="1400" b="1" dirty="0">
                <a:hlinkClick r:id="rId7"/>
              </a:rPr>
              <a:t>www.erga.gov.gr</a:t>
            </a:r>
            <a:r>
              <a:rPr lang="en-US" sz="1400" dirty="0"/>
              <a:t> </a:t>
            </a:r>
            <a:r>
              <a:rPr lang="el-GR" sz="1400" dirty="0"/>
              <a:t>για την παρακολούθηση της προόδου των έργων σε κάθε δήμο, περιφερειακή ενότητα και περιφέρεια.</a:t>
            </a:r>
          </a:p>
        </p:txBody>
      </p:sp>
    </p:spTree>
    <p:extLst>
      <p:ext uri="{BB962C8B-B14F-4D97-AF65-F5344CB8AC3E}">
        <p14:creationId xmlns:p14="http://schemas.microsoft.com/office/powerpoint/2010/main" val="1033115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3625954559"/>
              </p:ext>
            </p:extLst>
          </p:nvPr>
        </p:nvGraphicFramePr>
        <p:xfrm>
          <a:off x="482295" y="210099"/>
          <a:ext cx="11365830" cy="5111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p:cNvSpPr>
            <a:spLocks noGrp="1"/>
          </p:cNvSpPr>
          <p:nvPr>
            <p:ph type="title"/>
          </p:nvPr>
        </p:nvSpPr>
        <p:spPr>
          <a:xfrm>
            <a:off x="338666" y="134646"/>
            <a:ext cx="11637933" cy="989210"/>
          </a:xfrm>
          <a:solidFill>
            <a:schemeClr val="accent1">
              <a:lumMod val="75000"/>
            </a:schemeClr>
          </a:solidFill>
        </p:spPr>
        <p:txBody>
          <a:bodyPr>
            <a:normAutofit/>
          </a:bodyPr>
          <a:lstStyle/>
          <a:p>
            <a:r>
              <a:rPr lang="el-GR" sz="3000" dirty="0">
                <a:latin typeface="Helvetica Neue"/>
                <a:ea typeface="+mj-ea"/>
                <a:cs typeface="+mj-cs"/>
              </a:rPr>
              <a:t>Μεθοδολογία διαβούλευσης &amp; διαμόρφωσης περιφερειακών &amp; τοπικών σχεδίων</a:t>
            </a:r>
            <a:endParaRPr lang="x-none" sz="3000" dirty="0">
              <a:latin typeface="Helvetica Neue"/>
              <a:ea typeface="+mj-ea"/>
              <a:cs typeface="+mj-cs"/>
            </a:endParaRPr>
          </a:p>
        </p:txBody>
      </p:sp>
      <p:sp>
        <p:nvSpPr>
          <p:cNvPr id="4" name="TextBox 3"/>
          <p:cNvSpPr txBox="1"/>
          <p:nvPr/>
        </p:nvSpPr>
        <p:spPr>
          <a:xfrm>
            <a:off x="338666" y="4197734"/>
            <a:ext cx="1866704" cy="2462213"/>
          </a:xfrm>
          <a:prstGeom prst="rect">
            <a:avLst/>
          </a:prstGeom>
          <a:noFill/>
        </p:spPr>
        <p:txBody>
          <a:bodyPr wrap="square" rtlCol="0">
            <a:spAutoFit/>
          </a:bodyPr>
          <a:lstStyle/>
          <a:p>
            <a:pPr marL="171450" indent="-171450">
              <a:buFont typeface="Arial" panose="020B0604020202020204" pitchFamily="34" charset="0"/>
              <a:buChar char="•"/>
            </a:pPr>
            <a:r>
              <a:rPr lang="el-GR" sz="1400" dirty="0">
                <a:solidFill>
                  <a:srgbClr val="0070C0"/>
                </a:solidFill>
              </a:rPr>
              <a:t>Υφιστάμενη κατάσταση</a:t>
            </a:r>
          </a:p>
          <a:p>
            <a:pPr marL="171450" indent="-171450">
              <a:buFont typeface="Arial" panose="020B0604020202020204" pitchFamily="34" charset="0"/>
              <a:buChar char="•"/>
            </a:pPr>
            <a:r>
              <a:rPr lang="el-GR" sz="1400" dirty="0">
                <a:solidFill>
                  <a:srgbClr val="0070C0"/>
                </a:solidFill>
              </a:rPr>
              <a:t>Προτεραιότητες (αξιοποίηση στοιχείων ΕΣΠΑ, ΕΠΑ)</a:t>
            </a:r>
          </a:p>
          <a:p>
            <a:pPr marL="171450" indent="-171450">
              <a:buFont typeface="Arial" panose="020B0604020202020204" pitchFamily="34" charset="0"/>
              <a:buChar char="•"/>
            </a:pPr>
            <a:r>
              <a:rPr lang="el-GR" sz="1400" dirty="0">
                <a:solidFill>
                  <a:srgbClr val="0070C0"/>
                </a:solidFill>
              </a:rPr>
              <a:t>Βασικά έργα υποδομών</a:t>
            </a:r>
            <a:endParaRPr lang="en-GB" sz="1400" dirty="0">
              <a:solidFill>
                <a:srgbClr val="0070C0"/>
              </a:solidFill>
            </a:endParaRPr>
          </a:p>
          <a:p>
            <a:pPr marL="171450" indent="-171450">
              <a:buFont typeface="Arial" panose="020B0604020202020204" pitchFamily="34" charset="0"/>
              <a:buChar char="•"/>
            </a:pPr>
            <a:r>
              <a:rPr lang="el-GR" sz="1400" dirty="0">
                <a:solidFill>
                  <a:srgbClr val="0070C0"/>
                </a:solidFill>
              </a:rPr>
              <a:t>Κεντρικές πολιτικές</a:t>
            </a:r>
          </a:p>
          <a:p>
            <a:pPr marL="171450" indent="-171450">
              <a:buFont typeface="Arial" panose="020B0604020202020204" pitchFamily="34" charset="0"/>
              <a:buChar char="•"/>
            </a:pPr>
            <a:r>
              <a:rPr lang="el-GR" sz="1400" dirty="0">
                <a:solidFill>
                  <a:srgbClr val="0070C0"/>
                </a:solidFill>
              </a:rPr>
              <a:t>Ειδικά σχέδια ανασυγκρότησης</a:t>
            </a:r>
            <a:endParaRPr lang="en-US" sz="1400" dirty="0">
              <a:solidFill>
                <a:srgbClr val="0070C0"/>
              </a:solidFill>
            </a:endParaRPr>
          </a:p>
        </p:txBody>
      </p:sp>
      <p:cxnSp>
        <p:nvCxnSpPr>
          <p:cNvPr id="7" name="Ευθεία γραμμή σύνδεσης 6"/>
          <p:cNvCxnSpPr>
            <a:cxnSpLocks/>
          </p:cNvCxnSpPr>
          <p:nvPr/>
        </p:nvCxnSpPr>
        <p:spPr>
          <a:xfrm>
            <a:off x="2333847" y="4234456"/>
            <a:ext cx="4343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54559" y="4236741"/>
            <a:ext cx="4151842" cy="2462213"/>
          </a:xfrm>
          <a:prstGeom prst="rect">
            <a:avLst/>
          </a:prstGeom>
          <a:noFill/>
        </p:spPr>
        <p:txBody>
          <a:bodyPr wrap="square" numCol="2" rtlCol="0">
            <a:spAutoFit/>
          </a:bodyPr>
          <a:lstStyle/>
          <a:p>
            <a:pPr marL="171450" indent="-171450">
              <a:buFont typeface="Arial" panose="020B0604020202020204" pitchFamily="34" charset="0"/>
              <a:buChar char="•"/>
            </a:pPr>
            <a:r>
              <a:rPr lang="el-GR" sz="1400" dirty="0">
                <a:solidFill>
                  <a:srgbClr val="0070C0"/>
                </a:solidFill>
              </a:rPr>
              <a:t>Βουλή</a:t>
            </a:r>
          </a:p>
          <a:p>
            <a:pPr marL="171450" indent="-171450">
              <a:buFont typeface="Arial" panose="020B0604020202020204" pitchFamily="34" charset="0"/>
              <a:buChar char="•"/>
            </a:pPr>
            <a:r>
              <a:rPr lang="el-GR" sz="1400" dirty="0">
                <a:solidFill>
                  <a:srgbClr val="0070C0"/>
                </a:solidFill>
              </a:rPr>
              <a:t>Περιφέρεια</a:t>
            </a:r>
          </a:p>
          <a:p>
            <a:pPr marL="171450" indent="-171450">
              <a:buFont typeface="Arial" panose="020B0604020202020204" pitchFamily="34" charset="0"/>
              <a:buChar char="•"/>
            </a:pPr>
            <a:r>
              <a:rPr lang="el-GR" sz="1400" dirty="0">
                <a:solidFill>
                  <a:srgbClr val="0070C0"/>
                </a:solidFill>
              </a:rPr>
              <a:t>Δήμοι</a:t>
            </a:r>
          </a:p>
          <a:p>
            <a:pPr marL="171450" indent="-171450">
              <a:buFont typeface="Arial" panose="020B0604020202020204" pitchFamily="34" charset="0"/>
              <a:buChar char="•"/>
            </a:pPr>
            <a:r>
              <a:rPr lang="el-GR" sz="1400" dirty="0">
                <a:solidFill>
                  <a:srgbClr val="0070C0"/>
                </a:solidFill>
              </a:rPr>
              <a:t>Αποκεντρωμένη διοίκηση</a:t>
            </a: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r>
              <a:rPr lang="el-GR" sz="1400" dirty="0">
                <a:solidFill>
                  <a:srgbClr val="0070C0"/>
                </a:solidFill>
              </a:rPr>
              <a:t>Πανεπιστήμια</a:t>
            </a:r>
          </a:p>
          <a:p>
            <a:pPr marL="171450" indent="-171450">
              <a:buFont typeface="Arial" panose="020B0604020202020204" pitchFamily="34" charset="0"/>
              <a:buChar char="•"/>
            </a:pPr>
            <a:r>
              <a:rPr lang="el-GR" sz="1400" dirty="0">
                <a:solidFill>
                  <a:srgbClr val="0070C0"/>
                </a:solidFill>
              </a:rPr>
              <a:t>Επιμελητήρια</a:t>
            </a:r>
          </a:p>
          <a:p>
            <a:pPr marL="171450" indent="-171450">
              <a:buFont typeface="Arial" panose="020B0604020202020204" pitchFamily="34" charset="0"/>
              <a:buChar char="•"/>
            </a:pPr>
            <a:r>
              <a:rPr lang="el-GR" sz="1400" dirty="0">
                <a:solidFill>
                  <a:srgbClr val="0070C0"/>
                </a:solidFill>
              </a:rPr>
              <a:t>Συνεταιρισμοί</a:t>
            </a:r>
          </a:p>
          <a:p>
            <a:pPr marL="171450" indent="-171450">
              <a:buFont typeface="Arial" panose="020B0604020202020204" pitchFamily="34" charset="0"/>
              <a:buChar char="•"/>
            </a:pPr>
            <a:r>
              <a:rPr lang="el-GR" sz="1400" dirty="0">
                <a:solidFill>
                  <a:srgbClr val="0070C0"/>
                </a:solidFill>
              </a:rPr>
              <a:t>Επαγγελματικοί φορείς</a:t>
            </a:r>
          </a:p>
          <a:p>
            <a:pPr marL="171450" indent="-171450">
              <a:buFont typeface="Arial" panose="020B0604020202020204" pitchFamily="34" charset="0"/>
              <a:buChar char="•"/>
            </a:pPr>
            <a:r>
              <a:rPr lang="el-GR" sz="1400" dirty="0">
                <a:solidFill>
                  <a:srgbClr val="0070C0"/>
                </a:solidFill>
              </a:rPr>
              <a:t>Επιστημονικοί φορείς, δεξαμενές σκέψης</a:t>
            </a:r>
          </a:p>
          <a:p>
            <a:pPr marL="171450" indent="-171450">
              <a:buFont typeface="Arial" panose="020B0604020202020204" pitchFamily="34" charset="0"/>
              <a:buChar char="•"/>
            </a:pPr>
            <a:endParaRPr lang="el-GR" sz="1400" dirty="0">
              <a:solidFill>
                <a:srgbClr val="0070C0"/>
              </a:solidFill>
            </a:endParaRPr>
          </a:p>
          <a:p>
            <a:pPr marL="171450" indent="-171450">
              <a:buFont typeface="Arial" panose="020B0604020202020204" pitchFamily="34" charset="0"/>
              <a:buChar char="•"/>
            </a:pPr>
            <a:endParaRPr lang="el-GR" sz="1200" dirty="0">
              <a:solidFill>
                <a:srgbClr val="0070C0"/>
              </a:solidFill>
            </a:endParaRPr>
          </a:p>
          <a:p>
            <a:pPr marL="171450" indent="-171450">
              <a:buFont typeface="Arial" panose="020B0604020202020204" pitchFamily="34" charset="0"/>
              <a:buChar char="•"/>
            </a:pPr>
            <a:endParaRPr lang="en-US" sz="1200" dirty="0">
              <a:solidFill>
                <a:srgbClr val="0070C0"/>
              </a:solidFill>
            </a:endParaRPr>
          </a:p>
        </p:txBody>
      </p:sp>
      <p:cxnSp>
        <p:nvCxnSpPr>
          <p:cNvPr id="8" name="Ευθεία γραμμή σύνδεσης 6">
            <a:extLst>
              <a:ext uri="{FF2B5EF4-FFF2-40B4-BE49-F238E27FC236}">
                <a16:creationId xmlns:a16="http://schemas.microsoft.com/office/drawing/2014/main" id="{6A6C1834-C78E-FA65-8E41-D74CC8406222}"/>
              </a:ext>
            </a:extLst>
          </p:cNvPr>
          <p:cNvCxnSpPr>
            <a:cxnSpLocks/>
          </p:cNvCxnSpPr>
          <p:nvPr/>
        </p:nvCxnSpPr>
        <p:spPr>
          <a:xfrm>
            <a:off x="2333847" y="4051005"/>
            <a:ext cx="0" cy="1908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6">
            <a:extLst>
              <a:ext uri="{FF2B5EF4-FFF2-40B4-BE49-F238E27FC236}">
                <a16:creationId xmlns:a16="http://schemas.microsoft.com/office/drawing/2014/main" id="{C9AC3895-743F-597C-AA0E-02C0F0C7AE2F}"/>
              </a:ext>
            </a:extLst>
          </p:cNvPr>
          <p:cNvCxnSpPr>
            <a:cxnSpLocks/>
          </p:cNvCxnSpPr>
          <p:nvPr/>
        </p:nvCxnSpPr>
        <p:spPr>
          <a:xfrm>
            <a:off x="6659527" y="4043562"/>
            <a:ext cx="0" cy="190894"/>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49"/>
          <p:cNvSpPr/>
          <p:nvPr/>
        </p:nvSpPr>
        <p:spPr>
          <a:xfrm>
            <a:off x="2256078" y="471602"/>
            <a:ext cx="7302487" cy="4551874"/>
          </a:xfrm>
          <a:custGeom>
            <a:avLst/>
            <a:gdLst>
              <a:gd name="connsiteX0" fmla="*/ 1163873 w 1165008"/>
              <a:gd name="connsiteY0" fmla="*/ 513615 h 687470"/>
              <a:gd name="connsiteX1" fmla="*/ 1116183 w 1165008"/>
              <a:gd name="connsiteY1" fmla="*/ 595998 h 687470"/>
              <a:gd name="connsiteX2" fmla="*/ 1098582 w 1165008"/>
              <a:gd name="connsiteY2" fmla="*/ 600543 h 687470"/>
              <a:gd name="connsiteX3" fmla="*/ 1094041 w 1165008"/>
              <a:gd name="connsiteY3" fmla="*/ 582930 h 687470"/>
              <a:gd name="connsiteX4" fmla="*/ 1132647 w 1165008"/>
              <a:gd name="connsiteY4" fmla="*/ 515887 h 687470"/>
              <a:gd name="connsiteX5" fmla="*/ 1132647 w 1165008"/>
              <a:gd name="connsiteY5" fmla="*/ 498275 h 687470"/>
              <a:gd name="connsiteX6" fmla="*/ 1102557 w 1165008"/>
              <a:gd name="connsiteY6" fmla="*/ 446572 h 687470"/>
              <a:gd name="connsiteX7" fmla="*/ 1087228 w 1165008"/>
              <a:gd name="connsiteY7" fmla="*/ 438050 h 687470"/>
              <a:gd name="connsiteX8" fmla="*/ 1027047 w 1165008"/>
              <a:gd name="connsiteY8" fmla="*/ 438050 h 687470"/>
              <a:gd name="connsiteX9" fmla="*/ 1011718 w 1165008"/>
              <a:gd name="connsiteY9" fmla="*/ 446572 h 687470"/>
              <a:gd name="connsiteX10" fmla="*/ 925421 w 1165008"/>
              <a:gd name="connsiteY10" fmla="*/ 595998 h 687470"/>
              <a:gd name="connsiteX11" fmla="*/ 914634 w 1165008"/>
              <a:gd name="connsiteY11" fmla="*/ 602247 h 687470"/>
              <a:gd name="connsiteX12" fmla="*/ 819821 w 1165008"/>
              <a:gd name="connsiteY12" fmla="*/ 602247 h 687470"/>
              <a:gd name="connsiteX13" fmla="*/ 809034 w 1165008"/>
              <a:gd name="connsiteY13" fmla="*/ 595998 h 687470"/>
              <a:gd name="connsiteX14" fmla="*/ 717627 w 1165008"/>
              <a:gd name="connsiteY14" fmla="*/ 438050 h 687470"/>
              <a:gd name="connsiteX15" fmla="*/ 637575 w 1165008"/>
              <a:gd name="connsiteY15" fmla="*/ 438050 h 687470"/>
              <a:gd name="connsiteX16" fmla="*/ 595562 w 1165008"/>
              <a:gd name="connsiteY16" fmla="*/ 510774 h 687470"/>
              <a:gd name="connsiteX17" fmla="*/ 595562 w 1165008"/>
              <a:gd name="connsiteY17" fmla="*/ 674403 h 687470"/>
              <a:gd name="connsiteX18" fmla="*/ 582504 w 1165008"/>
              <a:gd name="connsiteY18" fmla="*/ 687471 h 687470"/>
              <a:gd name="connsiteX19" fmla="*/ 570014 w 1165008"/>
              <a:gd name="connsiteY19" fmla="*/ 674403 h 687470"/>
              <a:gd name="connsiteX20" fmla="*/ 570014 w 1165008"/>
              <a:gd name="connsiteY20" fmla="*/ 511342 h 687470"/>
              <a:gd name="connsiteX21" fmla="*/ 528001 w 1165008"/>
              <a:gd name="connsiteY21" fmla="*/ 438618 h 687470"/>
              <a:gd name="connsiteX22" fmla="*/ 447949 w 1165008"/>
              <a:gd name="connsiteY22" fmla="*/ 438618 h 687470"/>
              <a:gd name="connsiteX23" fmla="*/ 356542 w 1165008"/>
              <a:gd name="connsiteY23" fmla="*/ 596566 h 687470"/>
              <a:gd name="connsiteX24" fmla="*/ 345755 w 1165008"/>
              <a:gd name="connsiteY24" fmla="*/ 602815 h 687470"/>
              <a:gd name="connsiteX25" fmla="*/ 250942 w 1165008"/>
              <a:gd name="connsiteY25" fmla="*/ 602815 h 687470"/>
              <a:gd name="connsiteX26" fmla="*/ 240155 w 1165008"/>
              <a:gd name="connsiteY26" fmla="*/ 596566 h 687470"/>
              <a:gd name="connsiteX27" fmla="*/ 153858 w 1165008"/>
              <a:gd name="connsiteY27" fmla="*/ 447140 h 687470"/>
              <a:gd name="connsiteX28" fmla="*/ 138529 w 1165008"/>
              <a:gd name="connsiteY28" fmla="*/ 438618 h 687470"/>
              <a:gd name="connsiteX29" fmla="*/ 78348 w 1165008"/>
              <a:gd name="connsiteY29" fmla="*/ 438618 h 687470"/>
              <a:gd name="connsiteX30" fmla="*/ 63020 w 1165008"/>
              <a:gd name="connsiteY30" fmla="*/ 447140 h 687470"/>
              <a:gd name="connsiteX31" fmla="*/ 32929 w 1165008"/>
              <a:gd name="connsiteY31" fmla="*/ 498843 h 687470"/>
              <a:gd name="connsiteX32" fmla="*/ 32929 w 1165008"/>
              <a:gd name="connsiteY32" fmla="*/ 516456 h 687470"/>
              <a:gd name="connsiteX33" fmla="*/ 71536 w 1165008"/>
              <a:gd name="connsiteY33" fmla="*/ 582930 h 687470"/>
              <a:gd name="connsiteX34" fmla="*/ 67561 w 1165008"/>
              <a:gd name="connsiteY34" fmla="*/ 600543 h 687470"/>
              <a:gd name="connsiteX35" fmla="*/ 49394 w 1165008"/>
              <a:gd name="connsiteY35" fmla="*/ 596566 h 687470"/>
              <a:gd name="connsiteX36" fmla="*/ 1703 w 1165008"/>
              <a:gd name="connsiteY36" fmla="*/ 514183 h 687470"/>
              <a:gd name="connsiteX37" fmla="*/ 1703 w 1165008"/>
              <a:gd name="connsiteY37" fmla="*/ 501115 h 687470"/>
              <a:gd name="connsiteX38" fmla="*/ 49394 w 1165008"/>
              <a:gd name="connsiteY38" fmla="*/ 418732 h 687470"/>
              <a:gd name="connsiteX39" fmla="*/ 60181 w 1165008"/>
              <a:gd name="connsiteY39" fmla="*/ 412482 h 687470"/>
              <a:gd name="connsiteX40" fmla="*/ 154994 w 1165008"/>
              <a:gd name="connsiteY40" fmla="*/ 412482 h 687470"/>
              <a:gd name="connsiteX41" fmla="*/ 165781 w 1165008"/>
              <a:gd name="connsiteY41" fmla="*/ 418732 h 687470"/>
              <a:gd name="connsiteX42" fmla="*/ 252078 w 1165008"/>
              <a:gd name="connsiteY42" fmla="*/ 568158 h 687470"/>
              <a:gd name="connsiteX43" fmla="*/ 267407 w 1165008"/>
              <a:gd name="connsiteY43" fmla="*/ 576680 h 687470"/>
              <a:gd name="connsiteX44" fmla="*/ 327588 w 1165008"/>
              <a:gd name="connsiteY44" fmla="*/ 576680 h 687470"/>
              <a:gd name="connsiteX45" fmla="*/ 342917 w 1165008"/>
              <a:gd name="connsiteY45" fmla="*/ 568158 h 687470"/>
              <a:gd name="connsiteX46" fmla="*/ 429214 w 1165008"/>
              <a:gd name="connsiteY46" fmla="*/ 418732 h 687470"/>
              <a:gd name="connsiteX47" fmla="*/ 440001 w 1165008"/>
              <a:gd name="connsiteY47" fmla="*/ 412482 h 687470"/>
              <a:gd name="connsiteX48" fmla="*/ 534814 w 1165008"/>
              <a:gd name="connsiteY48" fmla="*/ 412482 h 687470"/>
              <a:gd name="connsiteX49" fmla="*/ 545601 w 1165008"/>
              <a:gd name="connsiteY49" fmla="*/ 418732 h 687470"/>
              <a:gd name="connsiteX50" fmla="*/ 569446 w 1165008"/>
              <a:gd name="connsiteY50" fmla="*/ 459640 h 687470"/>
              <a:gd name="connsiteX51" fmla="*/ 569446 w 1165008"/>
              <a:gd name="connsiteY51" fmla="*/ 273284 h 687470"/>
              <a:gd name="connsiteX52" fmla="*/ 494504 w 1165008"/>
              <a:gd name="connsiteY52" fmla="*/ 273284 h 687470"/>
              <a:gd name="connsiteX53" fmla="*/ 450788 w 1165008"/>
              <a:gd name="connsiteY53" fmla="*/ 348849 h 687470"/>
              <a:gd name="connsiteX54" fmla="*/ 440001 w 1165008"/>
              <a:gd name="connsiteY54" fmla="*/ 355099 h 687470"/>
              <a:gd name="connsiteX55" fmla="*/ 345188 w 1165008"/>
              <a:gd name="connsiteY55" fmla="*/ 355099 h 687470"/>
              <a:gd name="connsiteX56" fmla="*/ 334401 w 1165008"/>
              <a:gd name="connsiteY56" fmla="*/ 348849 h 687470"/>
              <a:gd name="connsiteX57" fmla="*/ 286710 w 1165008"/>
              <a:gd name="connsiteY57" fmla="*/ 266466 h 687470"/>
              <a:gd name="connsiteX58" fmla="*/ 286710 w 1165008"/>
              <a:gd name="connsiteY58" fmla="*/ 253398 h 687470"/>
              <a:gd name="connsiteX59" fmla="*/ 334401 w 1165008"/>
              <a:gd name="connsiteY59" fmla="*/ 171015 h 687470"/>
              <a:gd name="connsiteX60" fmla="*/ 345188 w 1165008"/>
              <a:gd name="connsiteY60" fmla="*/ 164766 h 687470"/>
              <a:gd name="connsiteX61" fmla="*/ 440001 w 1165008"/>
              <a:gd name="connsiteY61" fmla="*/ 164766 h 687470"/>
              <a:gd name="connsiteX62" fmla="*/ 453059 w 1165008"/>
              <a:gd name="connsiteY62" fmla="*/ 177833 h 687470"/>
              <a:gd name="connsiteX63" fmla="*/ 440001 w 1165008"/>
              <a:gd name="connsiteY63" fmla="*/ 190333 h 687470"/>
              <a:gd name="connsiteX64" fmla="*/ 362788 w 1165008"/>
              <a:gd name="connsiteY64" fmla="*/ 190333 h 687470"/>
              <a:gd name="connsiteX65" fmla="*/ 347459 w 1165008"/>
              <a:gd name="connsiteY65" fmla="*/ 198855 h 687470"/>
              <a:gd name="connsiteX66" fmla="*/ 317368 w 1165008"/>
              <a:gd name="connsiteY66" fmla="*/ 250557 h 687470"/>
              <a:gd name="connsiteX67" fmla="*/ 317368 w 1165008"/>
              <a:gd name="connsiteY67" fmla="*/ 268171 h 687470"/>
              <a:gd name="connsiteX68" fmla="*/ 347459 w 1165008"/>
              <a:gd name="connsiteY68" fmla="*/ 319873 h 687470"/>
              <a:gd name="connsiteX69" fmla="*/ 362788 w 1165008"/>
              <a:gd name="connsiteY69" fmla="*/ 328395 h 687470"/>
              <a:gd name="connsiteX70" fmla="*/ 422968 w 1165008"/>
              <a:gd name="connsiteY70" fmla="*/ 328395 h 687470"/>
              <a:gd name="connsiteX71" fmla="*/ 438298 w 1165008"/>
              <a:gd name="connsiteY71" fmla="*/ 319873 h 687470"/>
              <a:gd name="connsiteX72" fmla="*/ 476904 w 1165008"/>
              <a:gd name="connsiteY72" fmla="*/ 252830 h 687470"/>
              <a:gd name="connsiteX73" fmla="*/ 487691 w 1165008"/>
              <a:gd name="connsiteY73" fmla="*/ 246581 h 687470"/>
              <a:gd name="connsiteX74" fmla="*/ 570014 w 1165008"/>
              <a:gd name="connsiteY74" fmla="*/ 246581 h 687470"/>
              <a:gd name="connsiteX75" fmla="*/ 570014 w 1165008"/>
              <a:gd name="connsiteY75" fmla="*/ 177265 h 687470"/>
              <a:gd name="connsiteX76" fmla="*/ 583072 w 1165008"/>
              <a:gd name="connsiteY76" fmla="*/ 164198 h 687470"/>
              <a:gd name="connsiteX77" fmla="*/ 613162 w 1165008"/>
              <a:gd name="connsiteY77" fmla="*/ 164198 h 687470"/>
              <a:gd name="connsiteX78" fmla="*/ 628491 w 1165008"/>
              <a:gd name="connsiteY78" fmla="*/ 155675 h 687470"/>
              <a:gd name="connsiteX79" fmla="*/ 658582 w 1165008"/>
              <a:gd name="connsiteY79" fmla="*/ 103973 h 687470"/>
              <a:gd name="connsiteX80" fmla="*/ 658582 w 1165008"/>
              <a:gd name="connsiteY80" fmla="*/ 86360 h 687470"/>
              <a:gd name="connsiteX81" fmla="*/ 628491 w 1165008"/>
              <a:gd name="connsiteY81" fmla="*/ 34657 h 687470"/>
              <a:gd name="connsiteX82" fmla="*/ 613162 w 1165008"/>
              <a:gd name="connsiteY82" fmla="*/ 26135 h 687470"/>
              <a:gd name="connsiteX83" fmla="*/ 552982 w 1165008"/>
              <a:gd name="connsiteY83" fmla="*/ 26135 h 687470"/>
              <a:gd name="connsiteX84" fmla="*/ 537653 w 1165008"/>
              <a:gd name="connsiteY84" fmla="*/ 34657 h 687470"/>
              <a:gd name="connsiteX85" fmla="*/ 499046 w 1165008"/>
              <a:gd name="connsiteY85" fmla="*/ 101700 h 687470"/>
              <a:gd name="connsiteX86" fmla="*/ 481446 w 1165008"/>
              <a:gd name="connsiteY86" fmla="*/ 106246 h 687470"/>
              <a:gd name="connsiteX87" fmla="*/ 476904 w 1165008"/>
              <a:gd name="connsiteY87" fmla="*/ 88632 h 687470"/>
              <a:gd name="connsiteX88" fmla="*/ 524595 w 1165008"/>
              <a:gd name="connsiteY88" fmla="*/ 6250 h 687470"/>
              <a:gd name="connsiteX89" fmla="*/ 535381 w 1165008"/>
              <a:gd name="connsiteY89" fmla="*/ 0 h 687470"/>
              <a:gd name="connsiteX90" fmla="*/ 630195 w 1165008"/>
              <a:gd name="connsiteY90" fmla="*/ 0 h 687470"/>
              <a:gd name="connsiteX91" fmla="*/ 640982 w 1165008"/>
              <a:gd name="connsiteY91" fmla="*/ 6250 h 687470"/>
              <a:gd name="connsiteX92" fmla="*/ 688672 w 1165008"/>
              <a:gd name="connsiteY92" fmla="*/ 88632 h 687470"/>
              <a:gd name="connsiteX93" fmla="*/ 688672 w 1165008"/>
              <a:gd name="connsiteY93" fmla="*/ 101700 h 687470"/>
              <a:gd name="connsiteX94" fmla="*/ 640982 w 1165008"/>
              <a:gd name="connsiteY94" fmla="*/ 184083 h 687470"/>
              <a:gd name="connsiteX95" fmla="*/ 630195 w 1165008"/>
              <a:gd name="connsiteY95" fmla="*/ 190333 h 687470"/>
              <a:gd name="connsiteX96" fmla="*/ 595562 w 1165008"/>
              <a:gd name="connsiteY96" fmla="*/ 190333 h 687470"/>
              <a:gd name="connsiteX97" fmla="*/ 595562 w 1165008"/>
              <a:gd name="connsiteY97" fmla="*/ 247149 h 687470"/>
              <a:gd name="connsiteX98" fmla="*/ 677885 w 1165008"/>
              <a:gd name="connsiteY98" fmla="*/ 247149 h 687470"/>
              <a:gd name="connsiteX99" fmla="*/ 688672 w 1165008"/>
              <a:gd name="connsiteY99" fmla="*/ 253398 h 687470"/>
              <a:gd name="connsiteX100" fmla="*/ 727279 w 1165008"/>
              <a:gd name="connsiteY100" fmla="*/ 320441 h 687470"/>
              <a:gd name="connsiteX101" fmla="*/ 742608 w 1165008"/>
              <a:gd name="connsiteY101" fmla="*/ 328964 h 687470"/>
              <a:gd name="connsiteX102" fmla="*/ 802789 w 1165008"/>
              <a:gd name="connsiteY102" fmla="*/ 328964 h 687470"/>
              <a:gd name="connsiteX103" fmla="*/ 818118 w 1165008"/>
              <a:gd name="connsiteY103" fmla="*/ 320441 h 687470"/>
              <a:gd name="connsiteX104" fmla="*/ 848208 w 1165008"/>
              <a:gd name="connsiteY104" fmla="*/ 268739 h 687470"/>
              <a:gd name="connsiteX105" fmla="*/ 848208 w 1165008"/>
              <a:gd name="connsiteY105" fmla="*/ 251126 h 687470"/>
              <a:gd name="connsiteX106" fmla="*/ 818118 w 1165008"/>
              <a:gd name="connsiteY106" fmla="*/ 199423 h 687470"/>
              <a:gd name="connsiteX107" fmla="*/ 802789 w 1165008"/>
              <a:gd name="connsiteY107" fmla="*/ 190901 h 687470"/>
              <a:gd name="connsiteX108" fmla="*/ 725575 w 1165008"/>
              <a:gd name="connsiteY108" fmla="*/ 190901 h 687470"/>
              <a:gd name="connsiteX109" fmla="*/ 712517 w 1165008"/>
              <a:gd name="connsiteY109" fmla="*/ 177833 h 687470"/>
              <a:gd name="connsiteX110" fmla="*/ 725575 w 1165008"/>
              <a:gd name="connsiteY110" fmla="*/ 165334 h 687470"/>
              <a:gd name="connsiteX111" fmla="*/ 819821 w 1165008"/>
              <a:gd name="connsiteY111" fmla="*/ 165334 h 687470"/>
              <a:gd name="connsiteX112" fmla="*/ 830608 w 1165008"/>
              <a:gd name="connsiteY112" fmla="*/ 171584 h 687470"/>
              <a:gd name="connsiteX113" fmla="*/ 878298 w 1165008"/>
              <a:gd name="connsiteY113" fmla="*/ 253967 h 687470"/>
              <a:gd name="connsiteX114" fmla="*/ 878298 w 1165008"/>
              <a:gd name="connsiteY114" fmla="*/ 267034 h 687470"/>
              <a:gd name="connsiteX115" fmla="*/ 830608 w 1165008"/>
              <a:gd name="connsiteY115" fmla="*/ 349417 h 687470"/>
              <a:gd name="connsiteX116" fmla="*/ 819821 w 1165008"/>
              <a:gd name="connsiteY116" fmla="*/ 355667 h 687470"/>
              <a:gd name="connsiteX117" fmla="*/ 725008 w 1165008"/>
              <a:gd name="connsiteY117" fmla="*/ 355667 h 687470"/>
              <a:gd name="connsiteX118" fmla="*/ 714220 w 1165008"/>
              <a:gd name="connsiteY118" fmla="*/ 349417 h 687470"/>
              <a:gd name="connsiteX119" fmla="*/ 670504 w 1165008"/>
              <a:gd name="connsiteY119" fmla="*/ 273852 h 687470"/>
              <a:gd name="connsiteX120" fmla="*/ 595562 w 1165008"/>
              <a:gd name="connsiteY120" fmla="*/ 273852 h 687470"/>
              <a:gd name="connsiteX121" fmla="*/ 595562 w 1165008"/>
              <a:gd name="connsiteY121" fmla="*/ 460208 h 687470"/>
              <a:gd name="connsiteX122" fmla="*/ 619408 w 1165008"/>
              <a:gd name="connsiteY122" fmla="*/ 419300 h 687470"/>
              <a:gd name="connsiteX123" fmla="*/ 630195 w 1165008"/>
              <a:gd name="connsiteY123" fmla="*/ 413051 h 687470"/>
              <a:gd name="connsiteX124" fmla="*/ 725008 w 1165008"/>
              <a:gd name="connsiteY124" fmla="*/ 413051 h 687470"/>
              <a:gd name="connsiteX125" fmla="*/ 735795 w 1165008"/>
              <a:gd name="connsiteY125" fmla="*/ 419300 h 687470"/>
              <a:gd name="connsiteX126" fmla="*/ 822092 w 1165008"/>
              <a:gd name="connsiteY126" fmla="*/ 568726 h 687470"/>
              <a:gd name="connsiteX127" fmla="*/ 837421 w 1165008"/>
              <a:gd name="connsiteY127" fmla="*/ 577248 h 687470"/>
              <a:gd name="connsiteX128" fmla="*/ 897602 w 1165008"/>
              <a:gd name="connsiteY128" fmla="*/ 577248 h 687470"/>
              <a:gd name="connsiteX129" fmla="*/ 912930 w 1165008"/>
              <a:gd name="connsiteY129" fmla="*/ 568726 h 687470"/>
              <a:gd name="connsiteX130" fmla="*/ 999227 w 1165008"/>
              <a:gd name="connsiteY130" fmla="*/ 419300 h 687470"/>
              <a:gd name="connsiteX131" fmla="*/ 1010015 w 1165008"/>
              <a:gd name="connsiteY131" fmla="*/ 413051 h 687470"/>
              <a:gd name="connsiteX132" fmla="*/ 1104828 w 1165008"/>
              <a:gd name="connsiteY132" fmla="*/ 413051 h 687470"/>
              <a:gd name="connsiteX133" fmla="*/ 1115615 w 1165008"/>
              <a:gd name="connsiteY133" fmla="*/ 419300 h 687470"/>
              <a:gd name="connsiteX134" fmla="*/ 1163305 w 1165008"/>
              <a:gd name="connsiteY134" fmla="*/ 501683 h 687470"/>
              <a:gd name="connsiteX135" fmla="*/ 1163305 w 1165008"/>
              <a:gd name="connsiteY135" fmla="*/ 514751 h 68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165008" h="687470">
                <a:moveTo>
                  <a:pt x="1163873" y="513615"/>
                </a:moveTo>
                <a:lnTo>
                  <a:pt x="1116183" y="595998"/>
                </a:lnTo>
                <a:cubicBezTo>
                  <a:pt x="1112776" y="602247"/>
                  <a:pt x="1104828" y="603952"/>
                  <a:pt x="1098582" y="600543"/>
                </a:cubicBezTo>
                <a:cubicBezTo>
                  <a:pt x="1092337" y="597134"/>
                  <a:pt x="1090634" y="589180"/>
                  <a:pt x="1094041" y="582930"/>
                </a:cubicBezTo>
                <a:lnTo>
                  <a:pt x="1132647" y="515887"/>
                </a:lnTo>
                <a:cubicBezTo>
                  <a:pt x="1136054" y="510206"/>
                  <a:pt x="1136054" y="503956"/>
                  <a:pt x="1132647" y="498275"/>
                </a:cubicBezTo>
                <a:lnTo>
                  <a:pt x="1102557" y="446572"/>
                </a:lnTo>
                <a:cubicBezTo>
                  <a:pt x="1099150" y="440890"/>
                  <a:pt x="1093473" y="438050"/>
                  <a:pt x="1087228" y="438050"/>
                </a:cubicBezTo>
                <a:lnTo>
                  <a:pt x="1027047" y="438050"/>
                </a:lnTo>
                <a:cubicBezTo>
                  <a:pt x="1020802" y="438050"/>
                  <a:pt x="1015124" y="441459"/>
                  <a:pt x="1011718" y="446572"/>
                </a:cubicBezTo>
                <a:lnTo>
                  <a:pt x="925421" y="595998"/>
                </a:lnTo>
                <a:cubicBezTo>
                  <a:pt x="923150" y="599975"/>
                  <a:pt x="919176" y="602247"/>
                  <a:pt x="914634" y="602247"/>
                </a:cubicBezTo>
                <a:lnTo>
                  <a:pt x="819821" y="602247"/>
                </a:lnTo>
                <a:cubicBezTo>
                  <a:pt x="815279" y="602247"/>
                  <a:pt x="811305" y="599975"/>
                  <a:pt x="809034" y="595998"/>
                </a:cubicBezTo>
                <a:lnTo>
                  <a:pt x="717627" y="438050"/>
                </a:lnTo>
                <a:lnTo>
                  <a:pt x="637575" y="438050"/>
                </a:lnTo>
                <a:lnTo>
                  <a:pt x="595562" y="510774"/>
                </a:lnTo>
                <a:lnTo>
                  <a:pt x="595562" y="674403"/>
                </a:lnTo>
                <a:cubicBezTo>
                  <a:pt x="595562" y="681789"/>
                  <a:pt x="589885" y="687471"/>
                  <a:pt x="582504" y="687471"/>
                </a:cubicBezTo>
                <a:cubicBezTo>
                  <a:pt x="575691" y="687471"/>
                  <a:pt x="570014" y="681221"/>
                  <a:pt x="570014" y="674403"/>
                </a:cubicBezTo>
                <a:lnTo>
                  <a:pt x="570014" y="511342"/>
                </a:lnTo>
                <a:lnTo>
                  <a:pt x="528001" y="438618"/>
                </a:lnTo>
                <a:lnTo>
                  <a:pt x="447949" y="438618"/>
                </a:lnTo>
                <a:lnTo>
                  <a:pt x="356542" y="596566"/>
                </a:lnTo>
                <a:cubicBezTo>
                  <a:pt x="354272" y="600543"/>
                  <a:pt x="350297" y="602815"/>
                  <a:pt x="345755" y="602815"/>
                </a:cubicBezTo>
                <a:lnTo>
                  <a:pt x="250942" y="602815"/>
                </a:lnTo>
                <a:cubicBezTo>
                  <a:pt x="246400" y="602815"/>
                  <a:pt x="242426" y="600543"/>
                  <a:pt x="240155" y="596566"/>
                </a:cubicBezTo>
                <a:lnTo>
                  <a:pt x="153858" y="447140"/>
                </a:lnTo>
                <a:cubicBezTo>
                  <a:pt x="150452" y="441459"/>
                  <a:pt x="144774" y="438618"/>
                  <a:pt x="138529" y="438618"/>
                </a:cubicBezTo>
                <a:lnTo>
                  <a:pt x="78348" y="438618"/>
                </a:lnTo>
                <a:cubicBezTo>
                  <a:pt x="72103" y="438618"/>
                  <a:pt x="66426" y="442027"/>
                  <a:pt x="63020" y="447140"/>
                </a:cubicBezTo>
                <a:lnTo>
                  <a:pt x="32929" y="498843"/>
                </a:lnTo>
                <a:cubicBezTo>
                  <a:pt x="29523" y="504524"/>
                  <a:pt x="29523" y="510774"/>
                  <a:pt x="32929" y="516456"/>
                </a:cubicBezTo>
                <a:lnTo>
                  <a:pt x="71536" y="582930"/>
                </a:lnTo>
                <a:cubicBezTo>
                  <a:pt x="74942" y="588611"/>
                  <a:pt x="73239" y="596566"/>
                  <a:pt x="67561" y="600543"/>
                </a:cubicBezTo>
                <a:cubicBezTo>
                  <a:pt x="61316" y="604520"/>
                  <a:pt x="52800" y="602815"/>
                  <a:pt x="49394" y="596566"/>
                </a:cubicBezTo>
                <a:lnTo>
                  <a:pt x="1703" y="514183"/>
                </a:lnTo>
                <a:cubicBezTo>
                  <a:pt x="-568" y="510206"/>
                  <a:pt x="-568" y="505092"/>
                  <a:pt x="1703" y="501115"/>
                </a:cubicBezTo>
                <a:lnTo>
                  <a:pt x="49394" y="418732"/>
                </a:lnTo>
                <a:cubicBezTo>
                  <a:pt x="51665" y="414755"/>
                  <a:pt x="55639" y="412482"/>
                  <a:pt x="60181" y="412482"/>
                </a:cubicBezTo>
                <a:lnTo>
                  <a:pt x="154994" y="412482"/>
                </a:lnTo>
                <a:cubicBezTo>
                  <a:pt x="159536" y="412482"/>
                  <a:pt x="163510" y="414755"/>
                  <a:pt x="165781" y="418732"/>
                </a:cubicBezTo>
                <a:lnTo>
                  <a:pt x="252078" y="568158"/>
                </a:lnTo>
                <a:cubicBezTo>
                  <a:pt x="255484" y="573839"/>
                  <a:pt x="261162" y="576680"/>
                  <a:pt x="267407" y="576680"/>
                </a:cubicBezTo>
                <a:lnTo>
                  <a:pt x="327588" y="576680"/>
                </a:lnTo>
                <a:cubicBezTo>
                  <a:pt x="333833" y="576680"/>
                  <a:pt x="339510" y="573271"/>
                  <a:pt x="342917" y="568158"/>
                </a:cubicBezTo>
                <a:lnTo>
                  <a:pt x="429214" y="418732"/>
                </a:lnTo>
                <a:cubicBezTo>
                  <a:pt x="431485" y="414755"/>
                  <a:pt x="435459" y="412482"/>
                  <a:pt x="440001" y="412482"/>
                </a:cubicBezTo>
                <a:lnTo>
                  <a:pt x="534814" y="412482"/>
                </a:lnTo>
                <a:cubicBezTo>
                  <a:pt x="539356" y="412482"/>
                  <a:pt x="543330" y="414755"/>
                  <a:pt x="545601" y="418732"/>
                </a:cubicBezTo>
                <a:lnTo>
                  <a:pt x="569446" y="459640"/>
                </a:lnTo>
                <a:lnTo>
                  <a:pt x="569446" y="273284"/>
                </a:lnTo>
                <a:lnTo>
                  <a:pt x="494504" y="273284"/>
                </a:lnTo>
                <a:lnTo>
                  <a:pt x="450788" y="348849"/>
                </a:lnTo>
                <a:cubicBezTo>
                  <a:pt x="448517" y="352826"/>
                  <a:pt x="444543" y="355099"/>
                  <a:pt x="440001" y="355099"/>
                </a:cubicBezTo>
                <a:lnTo>
                  <a:pt x="345188" y="355099"/>
                </a:lnTo>
                <a:cubicBezTo>
                  <a:pt x="340646" y="355099"/>
                  <a:pt x="336671" y="352826"/>
                  <a:pt x="334401" y="348849"/>
                </a:cubicBezTo>
                <a:lnTo>
                  <a:pt x="286710" y="266466"/>
                </a:lnTo>
                <a:cubicBezTo>
                  <a:pt x="284439" y="262489"/>
                  <a:pt x="284439" y="257375"/>
                  <a:pt x="286710" y="253398"/>
                </a:cubicBezTo>
                <a:lnTo>
                  <a:pt x="334401" y="171015"/>
                </a:lnTo>
                <a:cubicBezTo>
                  <a:pt x="336671" y="167039"/>
                  <a:pt x="340646" y="164766"/>
                  <a:pt x="345188" y="164766"/>
                </a:cubicBezTo>
                <a:lnTo>
                  <a:pt x="440001" y="164766"/>
                </a:lnTo>
                <a:cubicBezTo>
                  <a:pt x="447381" y="164766"/>
                  <a:pt x="453059" y="170447"/>
                  <a:pt x="453059" y="177833"/>
                </a:cubicBezTo>
                <a:cubicBezTo>
                  <a:pt x="453059" y="184651"/>
                  <a:pt x="446814" y="190333"/>
                  <a:pt x="440001" y="190333"/>
                </a:cubicBezTo>
                <a:lnTo>
                  <a:pt x="362788" y="190333"/>
                </a:lnTo>
                <a:cubicBezTo>
                  <a:pt x="356542" y="190333"/>
                  <a:pt x="350865" y="193742"/>
                  <a:pt x="347459" y="198855"/>
                </a:cubicBezTo>
                <a:lnTo>
                  <a:pt x="317368" y="250557"/>
                </a:lnTo>
                <a:cubicBezTo>
                  <a:pt x="313962" y="256239"/>
                  <a:pt x="313962" y="262489"/>
                  <a:pt x="317368" y="268171"/>
                </a:cubicBezTo>
                <a:lnTo>
                  <a:pt x="347459" y="319873"/>
                </a:lnTo>
                <a:cubicBezTo>
                  <a:pt x="350865" y="325554"/>
                  <a:pt x="356542" y="328395"/>
                  <a:pt x="362788" y="328395"/>
                </a:cubicBezTo>
                <a:lnTo>
                  <a:pt x="422968" y="328395"/>
                </a:lnTo>
                <a:cubicBezTo>
                  <a:pt x="429214" y="328395"/>
                  <a:pt x="434891" y="324986"/>
                  <a:pt x="438298" y="319873"/>
                </a:cubicBezTo>
                <a:lnTo>
                  <a:pt x="476904" y="252830"/>
                </a:lnTo>
                <a:cubicBezTo>
                  <a:pt x="479175" y="248853"/>
                  <a:pt x="483149" y="246581"/>
                  <a:pt x="487691" y="246581"/>
                </a:cubicBezTo>
                <a:lnTo>
                  <a:pt x="570014" y="246581"/>
                </a:lnTo>
                <a:lnTo>
                  <a:pt x="570014" y="177265"/>
                </a:lnTo>
                <a:cubicBezTo>
                  <a:pt x="570014" y="170447"/>
                  <a:pt x="575691" y="164198"/>
                  <a:pt x="583072" y="164198"/>
                </a:cubicBezTo>
                <a:lnTo>
                  <a:pt x="613162" y="164198"/>
                </a:lnTo>
                <a:cubicBezTo>
                  <a:pt x="619408" y="164198"/>
                  <a:pt x="625085" y="160789"/>
                  <a:pt x="628491" y="155675"/>
                </a:cubicBezTo>
                <a:lnTo>
                  <a:pt x="658582" y="103973"/>
                </a:lnTo>
                <a:cubicBezTo>
                  <a:pt x="661988" y="98291"/>
                  <a:pt x="661988" y="92042"/>
                  <a:pt x="658582" y="86360"/>
                </a:cubicBezTo>
                <a:lnTo>
                  <a:pt x="628491" y="34657"/>
                </a:lnTo>
                <a:cubicBezTo>
                  <a:pt x="625085" y="28976"/>
                  <a:pt x="619408" y="26135"/>
                  <a:pt x="613162" y="26135"/>
                </a:cubicBezTo>
                <a:lnTo>
                  <a:pt x="552982" y="26135"/>
                </a:lnTo>
                <a:cubicBezTo>
                  <a:pt x="546736" y="26135"/>
                  <a:pt x="541059" y="29544"/>
                  <a:pt x="537653" y="34657"/>
                </a:cubicBezTo>
                <a:lnTo>
                  <a:pt x="499046" y="101700"/>
                </a:lnTo>
                <a:cubicBezTo>
                  <a:pt x="495639" y="107950"/>
                  <a:pt x="487691" y="109654"/>
                  <a:pt x="481446" y="106246"/>
                </a:cubicBezTo>
                <a:cubicBezTo>
                  <a:pt x="475201" y="102836"/>
                  <a:pt x="473498" y="94882"/>
                  <a:pt x="476904" y="88632"/>
                </a:cubicBezTo>
                <a:lnTo>
                  <a:pt x="524595" y="6250"/>
                </a:lnTo>
                <a:cubicBezTo>
                  <a:pt x="526865" y="2273"/>
                  <a:pt x="530840" y="0"/>
                  <a:pt x="535381" y="0"/>
                </a:cubicBezTo>
                <a:lnTo>
                  <a:pt x="630195" y="0"/>
                </a:lnTo>
                <a:cubicBezTo>
                  <a:pt x="634736" y="0"/>
                  <a:pt x="638711" y="2273"/>
                  <a:pt x="640982" y="6250"/>
                </a:cubicBezTo>
                <a:lnTo>
                  <a:pt x="688672" y="88632"/>
                </a:lnTo>
                <a:cubicBezTo>
                  <a:pt x="690943" y="92610"/>
                  <a:pt x="690943" y="97723"/>
                  <a:pt x="688672" y="101700"/>
                </a:cubicBezTo>
                <a:lnTo>
                  <a:pt x="640982" y="184083"/>
                </a:lnTo>
                <a:cubicBezTo>
                  <a:pt x="638711" y="188060"/>
                  <a:pt x="634736" y="190333"/>
                  <a:pt x="630195" y="190333"/>
                </a:cubicBezTo>
                <a:lnTo>
                  <a:pt x="595562" y="190333"/>
                </a:lnTo>
                <a:lnTo>
                  <a:pt x="595562" y="247149"/>
                </a:lnTo>
                <a:lnTo>
                  <a:pt x="677885" y="247149"/>
                </a:lnTo>
                <a:cubicBezTo>
                  <a:pt x="682427" y="247149"/>
                  <a:pt x="686401" y="249421"/>
                  <a:pt x="688672" y="253398"/>
                </a:cubicBezTo>
                <a:lnTo>
                  <a:pt x="727279" y="320441"/>
                </a:lnTo>
                <a:cubicBezTo>
                  <a:pt x="730685" y="326123"/>
                  <a:pt x="736363" y="328964"/>
                  <a:pt x="742608" y="328964"/>
                </a:cubicBezTo>
                <a:lnTo>
                  <a:pt x="802789" y="328964"/>
                </a:lnTo>
                <a:cubicBezTo>
                  <a:pt x="809034" y="328964"/>
                  <a:pt x="814711" y="325554"/>
                  <a:pt x="818118" y="320441"/>
                </a:cubicBezTo>
                <a:lnTo>
                  <a:pt x="848208" y="268739"/>
                </a:lnTo>
                <a:cubicBezTo>
                  <a:pt x="851614" y="263057"/>
                  <a:pt x="851614" y="256807"/>
                  <a:pt x="848208" y="251126"/>
                </a:cubicBezTo>
                <a:lnTo>
                  <a:pt x="818118" y="199423"/>
                </a:lnTo>
                <a:cubicBezTo>
                  <a:pt x="814711" y="193742"/>
                  <a:pt x="809034" y="190901"/>
                  <a:pt x="802789" y="190901"/>
                </a:cubicBezTo>
                <a:lnTo>
                  <a:pt x="725575" y="190901"/>
                </a:lnTo>
                <a:cubicBezTo>
                  <a:pt x="718195" y="190901"/>
                  <a:pt x="712517" y="185219"/>
                  <a:pt x="712517" y="177833"/>
                </a:cubicBezTo>
                <a:cubicBezTo>
                  <a:pt x="712517" y="171015"/>
                  <a:pt x="718763" y="165334"/>
                  <a:pt x="725575" y="165334"/>
                </a:cubicBezTo>
                <a:lnTo>
                  <a:pt x="819821" y="165334"/>
                </a:lnTo>
                <a:cubicBezTo>
                  <a:pt x="824363" y="165334"/>
                  <a:pt x="828337" y="167607"/>
                  <a:pt x="830608" y="171584"/>
                </a:cubicBezTo>
                <a:lnTo>
                  <a:pt x="878298" y="253967"/>
                </a:lnTo>
                <a:cubicBezTo>
                  <a:pt x="880569" y="257944"/>
                  <a:pt x="880569" y="263057"/>
                  <a:pt x="878298" y="267034"/>
                </a:cubicBezTo>
                <a:lnTo>
                  <a:pt x="830608" y="349417"/>
                </a:lnTo>
                <a:cubicBezTo>
                  <a:pt x="828337" y="353394"/>
                  <a:pt x="824363" y="355667"/>
                  <a:pt x="819821" y="355667"/>
                </a:cubicBezTo>
                <a:lnTo>
                  <a:pt x="725008" y="355667"/>
                </a:lnTo>
                <a:cubicBezTo>
                  <a:pt x="720466" y="355667"/>
                  <a:pt x="716492" y="353394"/>
                  <a:pt x="714220" y="349417"/>
                </a:cubicBezTo>
                <a:lnTo>
                  <a:pt x="670504" y="273852"/>
                </a:lnTo>
                <a:lnTo>
                  <a:pt x="595562" y="273852"/>
                </a:lnTo>
                <a:lnTo>
                  <a:pt x="595562" y="460208"/>
                </a:lnTo>
                <a:lnTo>
                  <a:pt x="619408" y="419300"/>
                </a:lnTo>
                <a:cubicBezTo>
                  <a:pt x="621678" y="415323"/>
                  <a:pt x="625653" y="413051"/>
                  <a:pt x="630195" y="413051"/>
                </a:cubicBezTo>
                <a:lnTo>
                  <a:pt x="725008" y="413051"/>
                </a:lnTo>
                <a:cubicBezTo>
                  <a:pt x="729550" y="413051"/>
                  <a:pt x="733524" y="415323"/>
                  <a:pt x="735795" y="419300"/>
                </a:cubicBezTo>
                <a:lnTo>
                  <a:pt x="822092" y="568726"/>
                </a:lnTo>
                <a:cubicBezTo>
                  <a:pt x="825498" y="574407"/>
                  <a:pt x="831176" y="577248"/>
                  <a:pt x="837421" y="577248"/>
                </a:cubicBezTo>
                <a:lnTo>
                  <a:pt x="897602" y="577248"/>
                </a:lnTo>
                <a:cubicBezTo>
                  <a:pt x="903847" y="577248"/>
                  <a:pt x="909524" y="573839"/>
                  <a:pt x="912930" y="568726"/>
                </a:cubicBezTo>
                <a:lnTo>
                  <a:pt x="999227" y="419300"/>
                </a:lnTo>
                <a:cubicBezTo>
                  <a:pt x="1001499" y="415323"/>
                  <a:pt x="1005473" y="413051"/>
                  <a:pt x="1010015" y="413051"/>
                </a:cubicBezTo>
                <a:lnTo>
                  <a:pt x="1104828" y="413051"/>
                </a:lnTo>
                <a:cubicBezTo>
                  <a:pt x="1109370" y="413051"/>
                  <a:pt x="1113344" y="415323"/>
                  <a:pt x="1115615" y="419300"/>
                </a:cubicBezTo>
                <a:lnTo>
                  <a:pt x="1163305" y="501683"/>
                </a:lnTo>
                <a:cubicBezTo>
                  <a:pt x="1165576" y="505660"/>
                  <a:pt x="1165576" y="510774"/>
                  <a:pt x="1163305" y="514751"/>
                </a:cubicBezTo>
                <a:close/>
              </a:path>
            </a:pathLst>
          </a:custGeom>
          <a:solidFill>
            <a:schemeClr val="accent4">
              <a:lumMod val="40000"/>
              <a:lumOff val="60000"/>
            </a:schemeClr>
          </a:solidFill>
          <a:ln w="0" cap="flat">
            <a:noFill/>
            <a:prstDash val="solid"/>
            <a:miter/>
          </a:ln>
        </p:spPr>
        <p:txBody>
          <a:bodyPr rtlCol="0" anchor="ctr"/>
          <a:lstStyle/>
          <a:p>
            <a:endParaRPr lang="en-US" sz="1350"/>
          </a:p>
        </p:txBody>
      </p:sp>
      <p:sp>
        <p:nvSpPr>
          <p:cNvPr id="4" name="Hexagon 3"/>
          <p:cNvSpPr/>
          <p:nvPr/>
        </p:nvSpPr>
        <p:spPr>
          <a:xfrm>
            <a:off x="4275374" y="1790658"/>
            <a:ext cx="897725" cy="817485"/>
          </a:xfrm>
          <a:prstGeom prst="hexagon">
            <a:avLst>
              <a:gd name="adj" fmla="val 28594"/>
              <a:gd name="vf" fmla="val 11547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Hexagon 4"/>
          <p:cNvSpPr/>
          <p:nvPr/>
        </p:nvSpPr>
        <p:spPr>
          <a:xfrm>
            <a:off x="6645456" y="1782837"/>
            <a:ext cx="897725" cy="817485"/>
          </a:xfrm>
          <a:prstGeom prst="hexagon">
            <a:avLst>
              <a:gd name="adj" fmla="val 28594"/>
              <a:gd name="vf" fmla="val 11547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Hexagon 5"/>
          <p:cNvSpPr/>
          <p:nvPr/>
        </p:nvSpPr>
        <p:spPr>
          <a:xfrm>
            <a:off x="5460953" y="688338"/>
            <a:ext cx="897725" cy="817485"/>
          </a:xfrm>
          <a:prstGeom prst="hexagon">
            <a:avLst>
              <a:gd name="adj" fmla="val 28594"/>
              <a:gd name="vf" fmla="val 11547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Hexagon 6"/>
          <p:cNvSpPr/>
          <p:nvPr/>
        </p:nvSpPr>
        <p:spPr>
          <a:xfrm>
            <a:off x="4861708" y="3423398"/>
            <a:ext cx="897725" cy="817485"/>
          </a:xfrm>
          <a:prstGeom prst="hexagon">
            <a:avLst>
              <a:gd name="adj" fmla="val 28594"/>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Hexagon 7"/>
          <p:cNvSpPr/>
          <p:nvPr/>
        </p:nvSpPr>
        <p:spPr>
          <a:xfrm>
            <a:off x="2489341" y="3423398"/>
            <a:ext cx="897725" cy="817485"/>
          </a:xfrm>
          <a:prstGeom prst="hexagon">
            <a:avLst>
              <a:gd name="adj" fmla="val 28594"/>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Hexagon 8"/>
          <p:cNvSpPr/>
          <p:nvPr/>
        </p:nvSpPr>
        <p:spPr>
          <a:xfrm>
            <a:off x="8431383" y="3415584"/>
            <a:ext cx="897725" cy="817485"/>
          </a:xfrm>
          <a:prstGeom prst="hexagon">
            <a:avLst>
              <a:gd name="adj" fmla="val 28594"/>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Hexagon 9"/>
          <p:cNvSpPr/>
          <p:nvPr/>
        </p:nvSpPr>
        <p:spPr>
          <a:xfrm>
            <a:off x="7246945" y="3423398"/>
            <a:ext cx="897725" cy="817485"/>
          </a:xfrm>
          <a:prstGeom prst="hexagon">
            <a:avLst>
              <a:gd name="adj" fmla="val 28594"/>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Graphic 10" descr="Brainstorm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6353" y="2186697"/>
            <a:ext cx="331732" cy="331732"/>
          </a:xfrm>
          <a:prstGeom prst="rect">
            <a:avLst/>
          </a:prstGeom>
        </p:spPr>
      </p:pic>
      <p:pic>
        <p:nvPicPr>
          <p:cNvPr id="12" name="Graphic 11" descr="Bullsey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6518" y="3766423"/>
            <a:ext cx="331732" cy="331732"/>
          </a:xfrm>
          <a:prstGeom prst="rect">
            <a:avLst/>
          </a:prstGeom>
        </p:spPr>
      </p:pic>
      <p:pic>
        <p:nvPicPr>
          <p:cNvPr id="13" name="Graphic 12" descr="Hourglass 30%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47841" y="3837685"/>
            <a:ext cx="331732" cy="331732"/>
          </a:xfrm>
          <a:prstGeom prst="rect">
            <a:avLst/>
          </a:prstGeom>
        </p:spPr>
      </p:pic>
      <p:pic>
        <p:nvPicPr>
          <p:cNvPr id="14" name="Graphic 13" descr="Lightbulb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1849" y="1068671"/>
            <a:ext cx="331732" cy="331732"/>
          </a:xfrm>
          <a:prstGeom prst="rect">
            <a:avLst/>
          </a:prstGeom>
        </p:spPr>
      </p:pic>
      <p:pic>
        <p:nvPicPr>
          <p:cNvPr id="15" name="Graphic 14" descr="Research with solid fill"/>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65325" y="3837685"/>
            <a:ext cx="331732" cy="331732"/>
          </a:xfrm>
          <a:prstGeom prst="rect">
            <a:avLst/>
          </a:prstGeom>
        </p:spPr>
      </p:pic>
      <p:pic>
        <p:nvPicPr>
          <p:cNvPr id="16" name="Graphic 15" descr="Bar graph with upward trend with solid fill"/>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62605" y="3837685"/>
            <a:ext cx="331732" cy="331732"/>
          </a:xfrm>
          <a:prstGeom prst="rect">
            <a:avLst/>
          </a:prstGeom>
        </p:spPr>
      </p:pic>
      <p:pic>
        <p:nvPicPr>
          <p:cNvPr id="17" name="Graphic 16" descr="Gears with solid fill"/>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76271" y="2194518"/>
            <a:ext cx="331732" cy="331732"/>
          </a:xfrm>
          <a:prstGeom prst="rect">
            <a:avLst/>
          </a:prstGeom>
        </p:spPr>
      </p:pic>
      <p:sp>
        <p:nvSpPr>
          <p:cNvPr id="18" name="TextBox 17"/>
          <p:cNvSpPr txBox="1"/>
          <p:nvPr/>
        </p:nvSpPr>
        <p:spPr>
          <a:xfrm>
            <a:off x="5640984" y="745805"/>
            <a:ext cx="567889" cy="369332"/>
          </a:xfrm>
          <a:prstGeom prst="rect">
            <a:avLst/>
          </a:prstGeom>
          <a:noFill/>
        </p:spPr>
        <p:txBody>
          <a:bodyPr wrap="square" lIns="0" rIns="0" rtlCol="0" anchor="b">
            <a:spAutoFit/>
          </a:bodyPr>
          <a:lstStyle/>
          <a:p>
            <a:pPr algn="ctr"/>
            <a:r>
              <a:rPr lang="en-US" b="1" noProof="1">
                <a:solidFill>
                  <a:schemeClr val="tx1">
                    <a:lumMod val="75000"/>
                    <a:lumOff val="25000"/>
                  </a:schemeClr>
                </a:solidFill>
              </a:rPr>
              <a:t>01</a:t>
            </a:r>
          </a:p>
        </p:txBody>
      </p:sp>
      <p:sp>
        <p:nvSpPr>
          <p:cNvPr id="19" name="TextBox 18"/>
          <p:cNvSpPr txBox="1"/>
          <p:nvPr/>
        </p:nvSpPr>
        <p:spPr>
          <a:xfrm>
            <a:off x="4455405" y="1864362"/>
            <a:ext cx="567889" cy="369332"/>
          </a:xfrm>
          <a:prstGeom prst="rect">
            <a:avLst/>
          </a:prstGeom>
          <a:noFill/>
        </p:spPr>
        <p:txBody>
          <a:bodyPr wrap="square" lIns="0" rIns="0" rtlCol="0" anchor="b">
            <a:spAutoFit/>
          </a:bodyPr>
          <a:lstStyle/>
          <a:p>
            <a:pPr algn="ctr"/>
            <a:r>
              <a:rPr lang="en-US" b="1" noProof="1">
                <a:solidFill>
                  <a:schemeClr val="bg1"/>
                </a:solidFill>
              </a:rPr>
              <a:t>02</a:t>
            </a:r>
          </a:p>
        </p:txBody>
      </p:sp>
      <p:sp>
        <p:nvSpPr>
          <p:cNvPr id="20" name="TextBox 19"/>
          <p:cNvSpPr txBox="1"/>
          <p:nvPr/>
        </p:nvSpPr>
        <p:spPr>
          <a:xfrm>
            <a:off x="6825487" y="1856541"/>
            <a:ext cx="567889" cy="369332"/>
          </a:xfrm>
          <a:prstGeom prst="rect">
            <a:avLst/>
          </a:prstGeom>
          <a:noFill/>
        </p:spPr>
        <p:txBody>
          <a:bodyPr wrap="square" lIns="0" rIns="0" rtlCol="0" anchor="b">
            <a:spAutoFit/>
          </a:bodyPr>
          <a:lstStyle/>
          <a:p>
            <a:pPr algn="ctr"/>
            <a:r>
              <a:rPr lang="en-US" b="1" noProof="1">
                <a:solidFill>
                  <a:schemeClr val="bg1"/>
                </a:solidFill>
              </a:rPr>
              <a:t>03</a:t>
            </a:r>
          </a:p>
        </p:txBody>
      </p:sp>
      <p:sp>
        <p:nvSpPr>
          <p:cNvPr id="21" name="TextBox 20"/>
          <p:cNvSpPr txBox="1"/>
          <p:nvPr/>
        </p:nvSpPr>
        <p:spPr>
          <a:xfrm>
            <a:off x="2669372" y="3492896"/>
            <a:ext cx="567889" cy="369332"/>
          </a:xfrm>
          <a:prstGeom prst="rect">
            <a:avLst/>
          </a:prstGeom>
          <a:noFill/>
        </p:spPr>
        <p:txBody>
          <a:bodyPr wrap="square" lIns="0" rIns="0" rtlCol="0" anchor="b">
            <a:spAutoFit/>
          </a:bodyPr>
          <a:lstStyle/>
          <a:p>
            <a:pPr algn="ctr"/>
            <a:r>
              <a:rPr lang="en-US" b="1" noProof="1">
                <a:solidFill>
                  <a:schemeClr val="bg1"/>
                </a:solidFill>
              </a:rPr>
              <a:t>04</a:t>
            </a:r>
          </a:p>
        </p:txBody>
      </p:sp>
      <p:sp>
        <p:nvSpPr>
          <p:cNvPr id="22" name="TextBox 21"/>
          <p:cNvSpPr txBox="1"/>
          <p:nvPr/>
        </p:nvSpPr>
        <p:spPr>
          <a:xfrm>
            <a:off x="5041739" y="3492896"/>
            <a:ext cx="567889" cy="369332"/>
          </a:xfrm>
          <a:prstGeom prst="rect">
            <a:avLst/>
          </a:prstGeom>
          <a:noFill/>
        </p:spPr>
        <p:txBody>
          <a:bodyPr wrap="square" lIns="0" rIns="0" rtlCol="0" anchor="b">
            <a:spAutoFit/>
          </a:bodyPr>
          <a:lstStyle/>
          <a:p>
            <a:pPr algn="ctr"/>
            <a:r>
              <a:rPr lang="en-US" b="1" noProof="1">
                <a:solidFill>
                  <a:schemeClr val="tx1">
                    <a:lumMod val="75000"/>
                    <a:lumOff val="25000"/>
                  </a:schemeClr>
                </a:solidFill>
              </a:rPr>
              <a:t>05</a:t>
            </a:r>
          </a:p>
        </p:txBody>
      </p:sp>
      <p:sp>
        <p:nvSpPr>
          <p:cNvPr id="23" name="TextBox 22"/>
          <p:cNvSpPr txBox="1"/>
          <p:nvPr/>
        </p:nvSpPr>
        <p:spPr>
          <a:xfrm>
            <a:off x="7426976" y="3492896"/>
            <a:ext cx="567889" cy="369332"/>
          </a:xfrm>
          <a:prstGeom prst="rect">
            <a:avLst/>
          </a:prstGeom>
          <a:noFill/>
        </p:spPr>
        <p:txBody>
          <a:bodyPr wrap="square" lIns="0" rIns="0" rtlCol="0" anchor="b">
            <a:spAutoFit/>
          </a:bodyPr>
          <a:lstStyle/>
          <a:p>
            <a:pPr algn="ctr"/>
            <a:r>
              <a:rPr lang="en-US" b="1" noProof="1">
                <a:solidFill>
                  <a:schemeClr val="tx1">
                    <a:lumMod val="75000"/>
                    <a:lumOff val="25000"/>
                  </a:schemeClr>
                </a:solidFill>
              </a:rPr>
              <a:t>06</a:t>
            </a:r>
          </a:p>
        </p:txBody>
      </p:sp>
      <p:sp>
        <p:nvSpPr>
          <p:cNvPr id="24" name="TextBox 23"/>
          <p:cNvSpPr txBox="1"/>
          <p:nvPr/>
        </p:nvSpPr>
        <p:spPr>
          <a:xfrm>
            <a:off x="8611414" y="3485082"/>
            <a:ext cx="567889" cy="369332"/>
          </a:xfrm>
          <a:prstGeom prst="rect">
            <a:avLst/>
          </a:prstGeom>
          <a:noFill/>
        </p:spPr>
        <p:txBody>
          <a:bodyPr wrap="square" lIns="0" rIns="0" rtlCol="0" anchor="b">
            <a:spAutoFit/>
          </a:bodyPr>
          <a:lstStyle/>
          <a:p>
            <a:pPr algn="ctr"/>
            <a:r>
              <a:rPr lang="en-US" b="1" noProof="1">
                <a:solidFill>
                  <a:schemeClr val="bg1"/>
                </a:solidFill>
              </a:rPr>
              <a:t>07</a:t>
            </a:r>
          </a:p>
        </p:txBody>
      </p:sp>
      <p:sp>
        <p:nvSpPr>
          <p:cNvPr id="26" name="TextBox 25"/>
          <p:cNvSpPr txBox="1"/>
          <p:nvPr/>
        </p:nvSpPr>
        <p:spPr>
          <a:xfrm>
            <a:off x="748875" y="1533376"/>
            <a:ext cx="3225602" cy="707886"/>
          </a:xfrm>
          <a:prstGeom prst="rect">
            <a:avLst/>
          </a:prstGeom>
          <a:noFill/>
        </p:spPr>
        <p:txBody>
          <a:bodyPr wrap="square" lIns="0" rIns="0" rtlCol="0" anchor="b">
            <a:spAutoFit/>
          </a:bodyPr>
          <a:lstStyle/>
          <a:p>
            <a:pPr algn="ctr"/>
            <a:r>
              <a:rPr lang="el-GR" sz="2000" b="1" noProof="1">
                <a:solidFill>
                  <a:schemeClr val="accent6">
                    <a:lumMod val="75000"/>
                  </a:schemeClr>
                </a:solidFill>
              </a:rPr>
              <a:t>12 +1  </a:t>
            </a:r>
          </a:p>
          <a:p>
            <a:pPr algn="ctr"/>
            <a:r>
              <a:rPr lang="el-GR" sz="2000" b="1" noProof="1">
                <a:solidFill>
                  <a:schemeClr val="accent6">
                    <a:lumMod val="75000"/>
                  </a:schemeClr>
                </a:solidFill>
              </a:rPr>
              <a:t>Περιφερειακά Σχέδια</a:t>
            </a:r>
          </a:p>
        </p:txBody>
      </p:sp>
      <p:sp>
        <p:nvSpPr>
          <p:cNvPr id="29" name="TextBox 28"/>
          <p:cNvSpPr txBox="1"/>
          <p:nvPr/>
        </p:nvSpPr>
        <p:spPr>
          <a:xfrm>
            <a:off x="7844078" y="1573062"/>
            <a:ext cx="2699397" cy="1015663"/>
          </a:xfrm>
          <a:prstGeom prst="rect">
            <a:avLst/>
          </a:prstGeom>
          <a:noFill/>
        </p:spPr>
        <p:txBody>
          <a:bodyPr wrap="square" lIns="0" rIns="0" rtlCol="0" anchor="b">
            <a:spAutoFit/>
          </a:bodyPr>
          <a:lstStyle/>
          <a:p>
            <a:pPr algn="ctr"/>
            <a:r>
              <a:rPr lang="el-GR" sz="2000" b="1" noProof="1">
                <a:solidFill>
                  <a:schemeClr val="accent6">
                    <a:lumMod val="75000"/>
                  </a:schemeClr>
                </a:solidFill>
              </a:rPr>
              <a:t>Ενσωμάτωση αποτελεσμάτων διαβούλευσης</a:t>
            </a:r>
          </a:p>
        </p:txBody>
      </p:sp>
      <p:sp>
        <p:nvSpPr>
          <p:cNvPr id="31" name="TextBox 30"/>
          <p:cNvSpPr txBox="1"/>
          <p:nvPr/>
        </p:nvSpPr>
        <p:spPr>
          <a:xfrm>
            <a:off x="6690574" y="4658775"/>
            <a:ext cx="2307008" cy="1384995"/>
          </a:xfrm>
          <a:prstGeom prst="rect">
            <a:avLst/>
          </a:prstGeom>
          <a:noFill/>
        </p:spPr>
        <p:txBody>
          <a:bodyPr wrap="square" lIns="0" rIns="0" rtlCol="0" anchor="b">
            <a:spAutoFit/>
          </a:bodyPr>
          <a:lstStyle/>
          <a:p>
            <a:pPr algn="ctr"/>
            <a:r>
              <a:rPr lang="el-GR" sz="1400" b="1" noProof="1">
                <a:solidFill>
                  <a:schemeClr val="accent2">
                    <a:lumMod val="75000"/>
                  </a:schemeClr>
                </a:solidFill>
              </a:rPr>
              <a:t>Παρακολούθηση υλοποίησης ειδικών σχεδίων ανασυγκρότησης &amp; ΣΔΑΜ</a:t>
            </a:r>
          </a:p>
          <a:p>
            <a:pPr algn="ctr"/>
            <a:r>
              <a:rPr lang="el-GR" sz="1400" b="1" noProof="1">
                <a:solidFill>
                  <a:schemeClr val="accent2">
                    <a:lumMod val="75000"/>
                  </a:schemeClr>
                </a:solidFill>
              </a:rPr>
              <a:t>Υλοποίηση στρατηγικής για τις ορεινές και νησιωτικές περιοχές</a:t>
            </a:r>
          </a:p>
        </p:txBody>
      </p:sp>
      <p:sp>
        <p:nvSpPr>
          <p:cNvPr id="43" name="TextBox 42"/>
          <p:cNvSpPr txBox="1"/>
          <p:nvPr/>
        </p:nvSpPr>
        <p:spPr>
          <a:xfrm>
            <a:off x="2925159" y="4661745"/>
            <a:ext cx="3060492" cy="1169551"/>
          </a:xfrm>
          <a:prstGeom prst="rect">
            <a:avLst/>
          </a:prstGeom>
          <a:noFill/>
        </p:spPr>
        <p:txBody>
          <a:bodyPr wrap="square" lIns="0" rIns="0" rtlCol="0" anchor="b">
            <a:spAutoFit/>
          </a:bodyPr>
          <a:lstStyle/>
          <a:p>
            <a:pPr algn="ctr"/>
            <a:r>
              <a:rPr lang="el-GR" sz="1400" b="1" noProof="1">
                <a:solidFill>
                  <a:schemeClr val="accent2">
                    <a:lumMod val="75000"/>
                  </a:schemeClr>
                </a:solidFill>
              </a:rPr>
              <a:t>Παρακολούθηση των κοινών δεσμεύσεων</a:t>
            </a:r>
          </a:p>
          <a:p>
            <a:pPr algn="ctr"/>
            <a:r>
              <a:rPr lang="el-GR" sz="1400" b="1" noProof="1">
                <a:solidFill>
                  <a:schemeClr val="accent2">
                    <a:lumMod val="75000"/>
                  </a:schemeClr>
                </a:solidFill>
              </a:rPr>
              <a:t>Διαλειτουργικότητες των εργαλείων χρηματοδότησης &amp; παρακολούθησης</a:t>
            </a:r>
          </a:p>
          <a:p>
            <a:pPr algn="ctr"/>
            <a:r>
              <a:rPr lang="el-GR" sz="1400" b="1" noProof="1">
                <a:solidFill>
                  <a:schemeClr val="accent2">
                    <a:lumMod val="75000"/>
                  </a:schemeClr>
                </a:solidFill>
              </a:rPr>
              <a:t>Συνεργασία με ΕΕ</a:t>
            </a:r>
          </a:p>
        </p:txBody>
      </p:sp>
      <p:sp>
        <p:nvSpPr>
          <p:cNvPr id="44" name="TextBox 43"/>
          <p:cNvSpPr txBox="1"/>
          <p:nvPr/>
        </p:nvSpPr>
        <p:spPr>
          <a:xfrm>
            <a:off x="234908" y="3030725"/>
            <a:ext cx="1884704" cy="2893100"/>
          </a:xfrm>
          <a:prstGeom prst="rect">
            <a:avLst/>
          </a:prstGeom>
          <a:noFill/>
        </p:spPr>
        <p:txBody>
          <a:bodyPr wrap="square" lIns="0" rIns="0" rtlCol="0" anchor="b">
            <a:spAutoFit/>
          </a:bodyPr>
          <a:lstStyle/>
          <a:p>
            <a:pPr algn="ctr"/>
            <a:r>
              <a:rPr lang="el-GR" sz="1400" b="1" noProof="1">
                <a:solidFill>
                  <a:schemeClr val="accent1"/>
                </a:solidFill>
              </a:rPr>
              <a:t>Διακριτή αναπτυξιακή ταυτότητα</a:t>
            </a:r>
          </a:p>
          <a:p>
            <a:pPr algn="ctr"/>
            <a:r>
              <a:rPr lang="el-GR" sz="1400" b="1" noProof="1">
                <a:solidFill>
                  <a:schemeClr val="accent1"/>
                </a:solidFill>
              </a:rPr>
              <a:t>Σετ δεικτών παρακολούθησης (γεωγραφική &amp; θεματική διάσταση)</a:t>
            </a:r>
          </a:p>
          <a:p>
            <a:pPr algn="ctr"/>
            <a:r>
              <a:rPr lang="el-GR" sz="1400" b="1" noProof="1">
                <a:solidFill>
                  <a:schemeClr val="accent1"/>
                </a:solidFill>
              </a:rPr>
              <a:t>Οδικός χάρτης άμβλυνσης διαπεριφερειακών και ενδοπεριφερειακών ανισοτήτων σε κρίσιμα πεδία </a:t>
            </a:r>
          </a:p>
          <a:p>
            <a:pPr algn="ctr"/>
            <a:endParaRPr lang="el-GR" sz="1400" b="1" noProof="1">
              <a:solidFill>
                <a:schemeClr val="accent1"/>
              </a:solidFill>
            </a:endParaRPr>
          </a:p>
        </p:txBody>
      </p:sp>
      <p:sp>
        <p:nvSpPr>
          <p:cNvPr id="45" name="TextBox 44"/>
          <p:cNvSpPr txBox="1"/>
          <p:nvPr/>
        </p:nvSpPr>
        <p:spPr>
          <a:xfrm>
            <a:off x="9755678" y="3215310"/>
            <a:ext cx="2121884" cy="954107"/>
          </a:xfrm>
          <a:prstGeom prst="rect">
            <a:avLst/>
          </a:prstGeom>
          <a:noFill/>
        </p:spPr>
        <p:txBody>
          <a:bodyPr wrap="square" lIns="0" rIns="0" rtlCol="0" anchor="b">
            <a:spAutoFit/>
          </a:bodyPr>
          <a:lstStyle/>
          <a:p>
            <a:pPr algn="ctr"/>
            <a:r>
              <a:rPr lang="el-GR" sz="1400" b="1" noProof="1">
                <a:solidFill>
                  <a:schemeClr val="accent1"/>
                </a:solidFill>
              </a:rPr>
              <a:t>Ετήσια έκθεση αξιολόγησης</a:t>
            </a:r>
          </a:p>
          <a:p>
            <a:pPr algn="ctr"/>
            <a:r>
              <a:rPr lang="el-GR" sz="1400" b="1" noProof="1">
                <a:solidFill>
                  <a:schemeClr val="accent1"/>
                </a:solidFill>
              </a:rPr>
              <a:t>Ενδιάμεση έκθεση παρακολούθησης</a:t>
            </a:r>
          </a:p>
          <a:p>
            <a:pPr algn="ctr"/>
            <a:endParaRPr lang="el-GR" sz="1400" b="1" noProof="1">
              <a:solidFill>
                <a:schemeClr val="accent1"/>
              </a:solidFill>
            </a:endParaRPr>
          </a:p>
        </p:txBody>
      </p:sp>
      <p:sp>
        <p:nvSpPr>
          <p:cNvPr id="46" name="TextBox 45"/>
          <p:cNvSpPr txBox="1"/>
          <p:nvPr/>
        </p:nvSpPr>
        <p:spPr>
          <a:xfrm>
            <a:off x="1899919" y="614878"/>
            <a:ext cx="5923578" cy="461665"/>
          </a:xfrm>
          <a:prstGeom prst="rect">
            <a:avLst/>
          </a:prstGeom>
          <a:noFill/>
        </p:spPr>
        <p:txBody>
          <a:bodyPr wrap="square" lIns="0" rIns="0" rtlCol="0" anchor="b">
            <a:spAutoFit/>
          </a:bodyPr>
          <a:lstStyle/>
          <a:p>
            <a:r>
              <a:rPr lang="el-GR" sz="2400" b="1" u="sng" noProof="1">
                <a:solidFill>
                  <a:schemeClr val="accent5">
                    <a:lumMod val="75000"/>
                  </a:schemeClr>
                </a:solidFill>
              </a:rPr>
              <a:t>Εθνική Στρατηγική</a:t>
            </a:r>
          </a:p>
        </p:txBody>
      </p:sp>
      <p:sp>
        <p:nvSpPr>
          <p:cNvPr id="25" name="TextBox 24">
            <a:extLst>
              <a:ext uri="{FF2B5EF4-FFF2-40B4-BE49-F238E27FC236}">
                <a16:creationId xmlns:a16="http://schemas.microsoft.com/office/drawing/2014/main" id="{7FF35573-226A-4403-BB5D-4E97555BF147}"/>
              </a:ext>
            </a:extLst>
          </p:cNvPr>
          <p:cNvSpPr txBox="1"/>
          <p:nvPr/>
        </p:nvSpPr>
        <p:spPr>
          <a:xfrm>
            <a:off x="6729776" y="583362"/>
            <a:ext cx="6095114" cy="461665"/>
          </a:xfrm>
          <a:prstGeom prst="rect">
            <a:avLst/>
          </a:prstGeom>
          <a:noFill/>
        </p:spPr>
        <p:txBody>
          <a:bodyPr wrap="square">
            <a:spAutoFit/>
          </a:bodyPr>
          <a:lstStyle/>
          <a:p>
            <a:r>
              <a:rPr lang="el-GR" sz="2400" b="1" u="sng" noProof="1">
                <a:solidFill>
                  <a:schemeClr val="accent5">
                    <a:lumMod val="75000"/>
                  </a:schemeClr>
                </a:solidFill>
              </a:rPr>
              <a:t>Περιφερειακής</a:t>
            </a:r>
            <a:r>
              <a:rPr lang="el-GR" sz="1800" b="1" u="sng" noProof="1">
                <a:solidFill>
                  <a:schemeClr val="accent5">
                    <a:lumMod val="75000"/>
                  </a:schemeClr>
                </a:solidFill>
              </a:rPr>
              <a:t> </a:t>
            </a:r>
            <a:r>
              <a:rPr lang="el-GR" sz="2400" b="1" u="sng" noProof="1">
                <a:solidFill>
                  <a:schemeClr val="accent5">
                    <a:lumMod val="75000"/>
                  </a:schemeClr>
                </a:solidFill>
              </a:rPr>
              <a:t>και Τοπικής Ανάπτυξης</a:t>
            </a:r>
            <a:endParaRPr lang="el-GR" sz="2400" b="1" u="sng" dirty="0">
              <a:solidFill>
                <a:schemeClr val="accent5">
                  <a:lumMod val="7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69" y="188719"/>
            <a:ext cx="11514667" cy="562153"/>
          </a:xfrm>
          <a:solidFill>
            <a:schemeClr val="accent1">
              <a:lumMod val="75000"/>
            </a:schemeClr>
          </a:solidFill>
        </p:spPr>
        <p:txBody>
          <a:bodyPr>
            <a:noAutofit/>
          </a:bodyPr>
          <a:lstStyle/>
          <a:p>
            <a:r>
              <a:rPr lang="el-GR" sz="3200" dirty="0">
                <a:latin typeface="Helvetica Neue"/>
                <a:ea typeface="+mj-ea"/>
                <a:cs typeface="+mj-cs"/>
              </a:rPr>
              <a:t>Οδικός χάρτης</a:t>
            </a:r>
            <a:endParaRPr lang="x-none" sz="3200" dirty="0">
              <a:latin typeface="Helvetica Neue"/>
              <a:ea typeface="+mj-ea"/>
              <a:cs typeface="+mj-cs"/>
            </a:endParaRPr>
          </a:p>
        </p:txBody>
      </p:sp>
      <p:cxnSp>
        <p:nvCxnSpPr>
          <p:cNvPr id="10" name="Ευθεία γραμμή σύνδεσης 9"/>
          <p:cNvCxnSpPr/>
          <p:nvPr/>
        </p:nvCxnSpPr>
        <p:spPr>
          <a:xfrm flipV="1">
            <a:off x="0" y="2903897"/>
            <a:ext cx="12192000" cy="1604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Έλλειψη 7"/>
          <p:cNvSpPr/>
          <p:nvPr/>
        </p:nvSpPr>
        <p:spPr>
          <a:xfrm>
            <a:off x="724796" y="2835719"/>
            <a:ext cx="216569" cy="168442"/>
          </a:xfrm>
          <a:prstGeom prst="ellipse">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Έλλειψη 8"/>
          <p:cNvSpPr/>
          <p:nvPr/>
        </p:nvSpPr>
        <p:spPr>
          <a:xfrm>
            <a:off x="2395368" y="2844792"/>
            <a:ext cx="216569" cy="168442"/>
          </a:xfrm>
          <a:prstGeom prst="ellipse">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Έλλειψη 10"/>
          <p:cNvSpPr/>
          <p:nvPr/>
        </p:nvSpPr>
        <p:spPr>
          <a:xfrm>
            <a:off x="4426775" y="2844792"/>
            <a:ext cx="216569" cy="168442"/>
          </a:xfrm>
          <a:prstGeom prst="ellipse">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Έλλειψη 11"/>
          <p:cNvSpPr/>
          <p:nvPr/>
        </p:nvSpPr>
        <p:spPr>
          <a:xfrm>
            <a:off x="8247116" y="2829733"/>
            <a:ext cx="216569" cy="168442"/>
          </a:xfrm>
          <a:prstGeom prst="ellipse">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Έλλειψη 12"/>
          <p:cNvSpPr/>
          <p:nvPr/>
        </p:nvSpPr>
        <p:spPr>
          <a:xfrm>
            <a:off x="6413005" y="2844792"/>
            <a:ext cx="216569" cy="168442"/>
          </a:xfrm>
          <a:prstGeom prst="ellipse">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p:cNvSpPr txBox="1"/>
          <p:nvPr/>
        </p:nvSpPr>
        <p:spPr>
          <a:xfrm>
            <a:off x="279769" y="3129246"/>
            <a:ext cx="1556809" cy="923330"/>
          </a:xfrm>
          <a:prstGeom prst="rect">
            <a:avLst/>
          </a:prstGeom>
          <a:noFill/>
        </p:spPr>
        <p:txBody>
          <a:bodyPr wrap="square" rtlCol="0">
            <a:spAutoFit/>
          </a:bodyPr>
          <a:lstStyle/>
          <a:p>
            <a:r>
              <a:rPr lang="el-GR" dirty="0">
                <a:solidFill>
                  <a:schemeClr val="accent1">
                    <a:lumMod val="75000"/>
                  </a:schemeClr>
                </a:solidFill>
                <a:latin typeface="Calibri" panose="020F0502020204030204" pitchFamily="34" charset="0"/>
                <a:cs typeface="Calibri" panose="020F0502020204030204" pitchFamily="34" charset="0"/>
              </a:rPr>
              <a:t>Π.Ε Έβρου</a:t>
            </a:r>
          </a:p>
          <a:p>
            <a:r>
              <a:rPr lang="el-GR" dirty="0">
                <a:solidFill>
                  <a:schemeClr val="accent1">
                    <a:lumMod val="75000"/>
                  </a:schemeClr>
                </a:solidFill>
                <a:latin typeface="Calibri" panose="020F0502020204030204" pitchFamily="34" charset="0"/>
                <a:cs typeface="Calibri" panose="020F0502020204030204" pitchFamily="34" charset="0"/>
              </a:rPr>
              <a:t>Κρήτη Θεσσαλία</a:t>
            </a:r>
          </a:p>
        </p:txBody>
      </p:sp>
      <p:sp>
        <p:nvSpPr>
          <p:cNvPr id="14" name="TextBox 13"/>
          <p:cNvSpPr txBox="1"/>
          <p:nvPr/>
        </p:nvSpPr>
        <p:spPr>
          <a:xfrm>
            <a:off x="1836578" y="3087070"/>
            <a:ext cx="2134066" cy="1200329"/>
          </a:xfrm>
          <a:prstGeom prst="rect">
            <a:avLst/>
          </a:prstGeom>
          <a:noFill/>
        </p:spPr>
        <p:txBody>
          <a:bodyPr wrap="square" rtlCol="0">
            <a:spAutoFit/>
          </a:bodyPr>
          <a:lstStyle/>
          <a:p>
            <a:r>
              <a:rPr lang="el-GR" dirty="0">
                <a:solidFill>
                  <a:schemeClr val="accent1">
                    <a:lumMod val="75000"/>
                  </a:schemeClr>
                </a:solidFill>
                <a:latin typeface="Calibri" panose="020F0502020204030204" pitchFamily="34" charset="0"/>
                <a:cs typeface="Calibri" panose="020F0502020204030204" pitchFamily="34" charset="0"/>
              </a:rPr>
              <a:t>Κεντρική Μακεδονία</a:t>
            </a:r>
          </a:p>
          <a:p>
            <a:r>
              <a:rPr lang="el-GR" dirty="0">
                <a:solidFill>
                  <a:schemeClr val="accent1">
                    <a:lumMod val="75000"/>
                  </a:schemeClr>
                </a:solidFill>
                <a:latin typeface="Calibri" panose="020F0502020204030204" pitchFamily="34" charset="0"/>
                <a:cs typeface="Calibri" panose="020F0502020204030204" pitchFamily="34" charset="0"/>
              </a:rPr>
              <a:t>Δυτική Μακεδονία</a:t>
            </a:r>
          </a:p>
          <a:p>
            <a:r>
              <a:rPr lang="el-GR" dirty="0">
                <a:solidFill>
                  <a:schemeClr val="accent1">
                    <a:lumMod val="75000"/>
                  </a:schemeClr>
                </a:solidFill>
                <a:latin typeface="Calibri" panose="020F0502020204030204" pitchFamily="34" charset="0"/>
                <a:cs typeface="Calibri" panose="020F0502020204030204" pitchFamily="34" charset="0"/>
              </a:rPr>
              <a:t>Ανατολική Μακεδονία &amp; Θράκη</a:t>
            </a:r>
          </a:p>
        </p:txBody>
      </p:sp>
      <p:sp>
        <p:nvSpPr>
          <p:cNvPr id="15" name="TextBox 14"/>
          <p:cNvSpPr txBox="1"/>
          <p:nvPr/>
        </p:nvSpPr>
        <p:spPr>
          <a:xfrm>
            <a:off x="4071832" y="3130770"/>
            <a:ext cx="1556809" cy="646331"/>
          </a:xfrm>
          <a:prstGeom prst="rect">
            <a:avLst/>
          </a:prstGeom>
          <a:noFill/>
        </p:spPr>
        <p:txBody>
          <a:bodyPr wrap="square" rtlCol="0">
            <a:spAutoFit/>
          </a:bodyPr>
          <a:lstStyle/>
          <a:p>
            <a:r>
              <a:rPr lang="el-GR" dirty="0">
                <a:solidFill>
                  <a:schemeClr val="accent1">
                    <a:lumMod val="75000"/>
                  </a:schemeClr>
                </a:solidFill>
                <a:latin typeface="Calibri" panose="020F0502020204030204" pitchFamily="34" charset="0"/>
                <a:cs typeface="Calibri" panose="020F0502020204030204" pitchFamily="34" charset="0"/>
              </a:rPr>
              <a:t>Βόρειο Αιγαίο Νότιο Αιγαίο</a:t>
            </a:r>
          </a:p>
        </p:txBody>
      </p:sp>
      <p:sp>
        <p:nvSpPr>
          <p:cNvPr id="16" name="TextBox 15"/>
          <p:cNvSpPr txBox="1"/>
          <p:nvPr/>
        </p:nvSpPr>
        <p:spPr>
          <a:xfrm>
            <a:off x="5891632" y="3169226"/>
            <a:ext cx="2229853" cy="923330"/>
          </a:xfrm>
          <a:prstGeom prst="rect">
            <a:avLst/>
          </a:prstGeom>
          <a:noFill/>
        </p:spPr>
        <p:txBody>
          <a:bodyPr wrap="square" rtlCol="0">
            <a:spAutoFit/>
          </a:bodyPr>
          <a:lstStyle/>
          <a:p>
            <a:r>
              <a:rPr lang="el-GR" dirty="0">
                <a:solidFill>
                  <a:schemeClr val="accent1">
                    <a:lumMod val="75000"/>
                  </a:schemeClr>
                </a:solidFill>
                <a:latin typeface="Calibri" panose="020F0502020204030204" pitchFamily="34" charset="0"/>
                <a:cs typeface="Calibri" panose="020F0502020204030204" pitchFamily="34" charset="0"/>
              </a:rPr>
              <a:t>Στερεά Ελλάδα Πελοπόννησος</a:t>
            </a:r>
          </a:p>
          <a:p>
            <a:r>
              <a:rPr lang="el-GR" dirty="0">
                <a:solidFill>
                  <a:schemeClr val="accent1">
                    <a:lumMod val="75000"/>
                  </a:schemeClr>
                </a:solidFill>
                <a:latin typeface="Calibri" panose="020F0502020204030204" pitchFamily="34" charset="0"/>
                <a:cs typeface="Calibri" panose="020F0502020204030204" pitchFamily="34" charset="0"/>
              </a:rPr>
              <a:t>Αττική</a:t>
            </a:r>
          </a:p>
        </p:txBody>
      </p:sp>
      <p:sp>
        <p:nvSpPr>
          <p:cNvPr id="17" name="TextBox 16"/>
          <p:cNvSpPr txBox="1"/>
          <p:nvPr/>
        </p:nvSpPr>
        <p:spPr>
          <a:xfrm>
            <a:off x="7899845" y="3090281"/>
            <a:ext cx="2594709" cy="923330"/>
          </a:xfrm>
          <a:prstGeom prst="rect">
            <a:avLst/>
          </a:prstGeom>
          <a:noFill/>
        </p:spPr>
        <p:txBody>
          <a:bodyPr wrap="square" rtlCol="0">
            <a:spAutoFit/>
          </a:bodyPr>
          <a:lstStyle/>
          <a:p>
            <a:r>
              <a:rPr lang="el-GR" dirty="0">
                <a:solidFill>
                  <a:schemeClr val="accent1">
                    <a:lumMod val="75000"/>
                  </a:schemeClr>
                </a:solidFill>
                <a:latin typeface="Calibri" panose="020F0502020204030204" pitchFamily="34" charset="0"/>
                <a:cs typeface="Calibri" panose="020F0502020204030204" pitchFamily="34" charset="0"/>
              </a:rPr>
              <a:t>Ήπειρος </a:t>
            </a:r>
          </a:p>
          <a:p>
            <a:r>
              <a:rPr lang="el-GR" dirty="0">
                <a:solidFill>
                  <a:schemeClr val="accent1">
                    <a:lumMod val="75000"/>
                  </a:schemeClr>
                </a:solidFill>
                <a:latin typeface="Calibri" panose="020F0502020204030204" pitchFamily="34" charset="0"/>
                <a:cs typeface="Calibri" panose="020F0502020204030204" pitchFamily="34" charset="0"/>
              </a:rPr>
              <a:t>Ιόνια νησιά</a:t>
            </a:r>
          </a:p>
          <a:p>
            <a:r>
              <a:rPr lang="el-GR" dirty="0">
                <a:solidFill>
                  <a:schemeClr val="accent1">
                    <a:lumMod val="75000"/>
                  </a:schemeClr>
                </a:solidFill>
                <a:latin typeface="Calibri" panose="020F0502020204030204" pitchFamily="34" charset="0"/>
                <a:cs typeface="Calibri" panose="020F0502020204030204" pitchFamily="34" charset="0"/>
              </a:rPr>
              <a:t>Δυτική Ελλάδα</a:t>
            </a:r>
          </a:p>
        </p:txBody>
      </p:sp>
      <p:sp>
        <p:nvSpPr>
          <p:cNvPr id="29" name="Έλλειψη 28"/>
          <p:cNvSpPr/>
          <p:nvPr/>
        </p:nvSpPr>
        <p:spPr>
          <a:xfrm>
            <a:off x="10601656" y="2835719"/>
            <a:ext cx="216569" cy="168442"/>
          </a:xfrm>
          <a:prstGeom prst="ellipse">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TextBox 29"/>
          <p:cNvSpPr txBox="1"/>
          <p:nvPr/>
        </p:nvSpPr>
        <p:spPr>
          <a:xfrm>
            <a:off x="10158774" y="3117403"/>
            <a:ext cx="1876162" cy="1477328"/>
          </a:xfrm>
          <a:prstGeom prst="rect">
            <a:avLst/>
          </a:prstGeom>
          <a:noFill/>
        </p:spPr>
        <p:txBody>
          <a:bodyPr wrap="square" rtlCol="0">
            <a:spAutoFit/>
          </a:bodyPr>
          <a:lstStyle/>
          <a:p>
            <a:r>
              <a:rPr lang="el-GR" dirty="0">
                <a:solidFill>
                  <a:schemeClr val="accent1">
                    <a:lumMod val="75000"/>
                  </a:schemeClr>
                </a:solidFill>
                <a:latin typeface="Calibri" panose="020F0502020204030204" pitchFamily="34" charset="0"/>
                <a:cs typeface="Calibri" panose="020F0502020204030204" pitchFamily="34" charset="0"/>
              </a:rPr>
              <a:t>Παρουσίαση </a:t>
            </a:r>
          </a:p>
          <a:p>
            <a:r>
              <a:rPr lang="el-GR" dirty="0">
                <a:solidFill>
                  <a:schemeClr val="accent1">
                    <a:lumMod val="75000"/>
                  </a:schemeClr>
                </a:solidFill>
                <a:latin typeface="Calibri" panose="020F0502020204030204" pitchFamily="34" charset="0"/>
                <a:cs typeface="Calibri" panose="020F0502020204030204" pitchFamily="34" charset="0"/>
              </a:rPr>
              <a:t>Εθνικής Στρατηγικής Περιφερειακής Ανάπτυξης</a:t>
            </a:r>
          </a:p>
        </p:txBody>
      </p:sp>
      <p:sp>
        <p:nvSpPr>
          <p:cNvPr id="31" name="Ορθογώνιο 30"/>
          <p:cNvSpPr/>
          <p:nvPr/>
        </p:nvSpPr>
        <p:spPr>
          <a:xfrm>
            <a:off x="1258939" y="1185976"/>
            <a:ext cx="10741269" cy="1100301"/>
          </a:xfrm>
          <a:prstGeom prst="rect">
            <a:avLst/>
          </a:prstGeom>
        </p:spPr>
        <p:txBody>
          <a:bodyPr wrap="square">
            <a:spAutoFit/>
          </a:bodyPr>
          <a:lstStyle/>
          <a:p>
            <a:r>
              <a:rPr lang="el-GR" sz="2400" b="1" dirty="0">
                <a:solidFill>
                  <a:schemeClr val="accent1">
                    <a:lumMod val="75000"/>
                  </a:schemeClr>
                </a:solidFill>
                <a:latin typeface="Calibri" panose="020F0502020204030204" pitchFamily="34" charset="0"/>
                <a:cs typeface="Calibri" panose="020F0502020204030204" pitchFamily="34" charset="0"/>
              </a:rPr>
              <a:t>Τοπική διαβούλευση και συνεργασία σε κάθε </a:t>
            </a:r>
            <a:r>
              <a:rPr lang="el-GR" sz="2400" b="1" u="sng" dirty="0">
                <a:solidFill>
                  <a:schemeClr val="accent1">
                    <a:lumMod val="75000"/>
                  </a:schemeClr>
                </a:solidFill>
                <a:latin typeface="Calibri" panose="020F0502020204030204" pitchFamily="34" charset="0"/>
                <a:cs typeface="Calibri" panose="020F0502020204030204" pitchFamily="34" charset="0"/>
              </a:rPr>
              <a:t>περιφερειακή ενότητα </a:t>
            </a:r>
          </a:p>
          <a:p>
            <a:pPr algn="ctr"/>
            <a:r>
              <a:rPr lang="el-GR" sz="2400" b="1" dirty="0">
                <a:solidFill>
                  <a:schemeClr val="accent1">
                    <a:lumMod val="75000"/>
                  </a:schemeClr>
                </a:solidFill>
                <a:latin typeface="Calibri" panose="020F0502020204030204" pitchFamily="34" charset="0"/>
                <a:cs typeface="Calibri" panose="020F0502020204030204" pitchFamily="34" charset="0"/>
              </a:rPr>
              <a:t>για κατάρτιση και εμπλουτισμό περιφερειακού σχεδίου ανάπτυξης </a:t>
            </a:r>
            <a:r>
              <a:rPr lang="el-GR" sz="1750" b="1" dirty="0">
                <a:solidFill>
                  <a:schemeClr val="accent1">
                    <a:lumMod val="75000"/>
                  </a:schemeClr>
                </a:solidFill>
                <a:latin typeface="Calibri" panose="020F0502020204030204" pitchFamily="34" charset="0"/>
                <a:cs typeface="Calibri" panose="020F0502020204030204" pitchFamily="34" charset="0"/>
              </a:rPr>
              <a:t>				</a:t>
            </a:r>
            <a:endParaRPr lang="el-GR" i="1" dirty="0">
              <a:solidFill>
                <a:schemeClr val="accent1">
                  <a:lumMod val="75000"/>
                </a:schemeClr>
              </a:solidFill>
              <a:latin typeface="Calibri" panose="020F0502020204030204" pitchFamily="34" charset="0"/>
              <a:cs typeface="Calibri" panose="020F0502020204030204" pitchFamily="34" charset="0"/>
            </a:endParaRPr>
          </a:p>
        </p:txBody>
      </p:sp>
      <p:sp>
        <p:nvSpPr>
          <p:cNvPr id="4" name="Ορθογώνιο 3"/>
          <p:cNvSpPr/>
          <p:nvPr/>
        </p:nvSpPr>
        <p:spPr>
          <a:xfrm>
            <a:off x="8932879" y="5801417"/>
            <a:ext cx="2304670" cy="369332"/>
          </a:xfrm>
          <a:prstGeom prst="rect">
            <a:avLst/>
          </a:prstGeom>
        </p:spPr>
        <p:txBody>
          <a:bodyPr wrap="none">
            <a:spAutoFit/>
          </a:bodyPr>
          <a:lstStyle/>
          <a:p>
            <a:r>
              <a:rPr lang="el-GR" i="1" dirty="0">
                <a:solidFill>
                  <a:schemeClr val="accent1">
                    <a:lumMod val="75000"/>
                  </a:schemeClr>
                </a:solidFill>
                <a:latin typeface="Calibri" panose="020F0502020204030204" pitchFamily="34" charset="0"/>
                <a:cs typeface="Calibri" panose="020F0502020204030204" pitchFamily="34" charset="0"/>
              </a:rPr>
              <a:t>Ενδεικτικό πρόγραμμα</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B0AEAFC7-38B9-5C36-B43A-D31ABA1052F7}"/>
              </a:ext>
            </a:extLst>
          </p:cNvPr>
          <p:cNvPicPr>
            <a:picLocks noChangeAspect="1"/>
          </p:cNvPicPr>
          <p:nvPr/>
        </p:nvPicPr>
        <p:blipFill>
          <a:blip r:embed="rId3"/>
          <a:stretch>
            <a:fillRect/>
          </a:stretch>
        </p:blipFill>
        <p:spPr>
          <a:xfrm>
            <a:off x="0" y="0"/>
            <a:ext cx="12252960" cy="6961356"/>
          </a:xfrm>
          <a:prstGeom prst="rect">
            <a:avLst/>
          </a:prstGeom>
        </p:spPr>
      </p:pic>
      <p:sp>
        <p:nvSpPr>
          <p:cNvPr id="2" name="Oval 1">
            <a:extLst>
              <a:ext uri="{FF2B5EF4-FFF2-40B4-BE49-F238E27FC236}">
                <a16:creationId xmlns:a16="http://schemas.microsoft.com/office/drawing/2014/main" id="{0A962B91-5F61-EFED-02E4-B77A5C91BAD9}"/>
              </a:ext>
            </a:extLst>
          </p:cNvPr>
          <p:cNvSpPr/>
          <p:nvPr/>
        </p:nvSpPr>
        <p:spPr>
          <a:xfrm>
            <a:off x="94390" y="5710575"/>
            <a:ext cx="601734" cy="48964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79196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Περιφερειακό Σχέδιο Ανάπτυξης Κεντρικής Μακεδονίας</a:t>
            </a:r>
            <a:endParaRPr lang="en-US" dirty="0"/>
          </a:p>
        </p:txBody>
      </p:sp>
      <p:pic>
        <p:nvPicPr>
          <p:cNvPr id="7" name="Εικόνα 6"/>
          <p:cNvPicPr>
            <a:picLocks noChangeAspect="1"/>
          </p:cNvPicPr>
          <p:nvPr/>
        </p:nvPicPr>
        <p:blipFill>
          <a:blip r:embed="rId3"/>
          <a:stretch>
            <a:fillRect/>
          </a:stretch>
        </p:blipFill>
        <p:spPr>
          <a:xfrm>
            <a:off x="1481712" y="3376929"/>
            <a:ext cx="9392961" cy="3286584"/>
          </a:xfrm>
          <a:prstGeom prst="rect">
            <a:avLst/>
          </a:prstGeom>
        </p:spPr>
      </p:pic>
      <p:graphicFrame>
        <p:nvGraphicFramePr>
          <p:cNvPr id="3" name="Table 2">
            <a:extLst>
              <a:ext uri="{FF2B5EF4-FFF2-40B4-BE49-F238E27FC236}">
                <a16:creationId xmlns:a16="http://schemas.microsoft.com/office/drawing/2014/main" id="{A3A25F3F-E4E5-CE2E-2332-2F0C0AE9ABA0}"/>
              </a:ext>
            </a:extLst>
          </p:cNvPr>
          <p:cNvGraphicFramePr>
            <a:graphicFrameLocks noGrp="1"/>
          </p:cNvGraphicFramePr>
          <p:nvPr>
            <p:extLst>
              <p:ext uri="{D42A27DB-BD31-4B8C-83A1-F6EECF244321}">
                <p14:modId xmlns:p14="http://schemas.microsoft.com/office/powerpoint/2010/main" val="3214666750"/>
              </p:ext>
            </p:extLst>
          </p:nvPr>
        </p:nvGraphicFramePr>
        <p:xfrm>
          <a:off x="5976068" y="1323755"/>
          <a:ext cx="5357459" cy="1460624"/>
        </p:xfrm>
        <a:graphic>
          <a:graphicData uri="http://schemas.openxmlformats.org/drawingml/2006/table">
            <a:tbl>
              <a:tblPr firstRow="1" bandRow="1">
                <a:tableStyleId>{C083E6E3-FA7D-4D7B-A595-EF9225AFEA82}</a:tableStyleId>
              </a:tblPr>
              <a:tblGrid>
                <a:gridCol w="3654187">
                  <a:extLst>
                    <a:ext uri="{9D8B030D-6E8A-4147-A177-3AD203B41FA5}">
                      <a16:colId xmlns:a16="http://schemas.microsoft.com/office/drawing/2014/main" val="1128521460"/>
                    </a:ext>
                  </a:extLst>
                </a:gridCol>
                <a:gridCol w="1703272">
                  <a:extLst>
                    <a:ext uri="{9D8B030D-6E8A-4147-A177-3AD203B41FA5}">
                      <a16:colId xmlns:a16="http://schemas.microsoft.com/office/drawing/2014/main" val="2807937351"/>
                    </a:ext>
                  </a:extLst>
                </a:gridCol>
              </a:tblGrid>
              <a:tr h="365156">
                <a:tc>
                  <a:txBody>
                    <a:bodyPr/>
                    <a:lstStyle/>
                    <a:p>
                      <a:r>
                        <a:rPr lang="el-GR" dirty="0">
                          <a:solidFill>
                            <a:srgbClr val="002060"/>
                          </a:solidFill>
                        </a:rPr>
                        <a:t>610 έργα σε εξέλιξη</a:t>
                      </a:r>
                    </a:p>
                  </a:txBody>
                  <a:tcPr/>
                </a:tc>
                <a:tc>
                  <a:txBody>
                    <a:bodyPr/>
                    <a:lstStyle/>
                    <a:p>
                      <a:endParaRPr lang="el-GR" dirty="0"/>
                    </a:p>
                  </a:txBody>
                  <a:tcPr/>
                </a:tc>
                <a:extLst>
                  <a:ext uri="{0D108BD9-81ED-4DB2-BD59-A6C34878D82A}">
                    <a16:rowId xmlns:a16="http://schemas.microsoft.com/office/drawing/2014/main" val="4005322011"/>
                  </a:ext>
                </a:extLst>
              </a:tr>
              <a:tr h="365156">
                <a:tc>
                  <a:txBody>
                    <a:bodyPr/>
                    <a:lstStyle/>
                    <a:p>
                      <a:r>
                        <a:rPr lang="el-GR" dirty="0"/>
                        <a:t>294 έργα σε εκτέλεση</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b="1" dirty="0"/>
                        <a:t>4,9 δισ. €</a:t>
                      </a:r>
                    </a:p>
                  </a:txBody>
                  <a:tcPr/>
                </a:tc>
                <a:extLst>
                  <a:ext uri="{0D108BD9-81ED-4DB2-BD59-A6C34878D82A}">
                    <a16:rowId xmlns:a16="http://schemas.microsoft.com/office/drawing/2014/main" val="2111236891"/>
                  </a:ext>
                </a:extLst>
              </a:tr>
              <a:tr h="365156">
                <a:tc>
                  <a:txBody>
                    <a:bodyPr/>
                    <a:lstStyle/>
                    <a:p>
                      <a:r>
                        <a:rPr lang="el-GR" dirty="0"/>
                        <a:t>130 έργα σε διαγωνιστική διαδικασία</a:t>
                      </a:r>
                    </a:p>
                  </a:txBody>
                  <a:tcPr/>
                </a:tc>
                <a:tc>
                  <a:txBody>
                    <a:bodyPr/>
                    <a:lstStyle/>
                    <a:p>
                      <a:pPr algn="ctr"/>
                      <a:r>
                        <a:rPr lang="el-GR" b="1" dirty="0"/>
                        <a:t>3,2 δισ. €</a:t>
                      </a:r>
                    </a:p>
                  </a:txBody>
                  <a:tcPr/>
                </a:tc>
                <a:extLst>
                  <a:ext uri="{0D108BD9-81ED-4DB2-BD59-A6C34878D82A}">
                    <a16:rowId xmlns:a16="http://schemas.microsoft.com/office/drawing/2014/main" val="10002"/>
                  </a:ext>
                </a:extLst>
              </a:tr>
              <a:tr h="365156">
                <a:tc>
                  <a:txBody>
                    <a:bodyPr/>
                    <a:lstStyle/>
                    <a:p>
                      <a:r>
                        <a:rPr lang="el-GR" dirty="0"/>
                        <a:t>186 έργα ενταγμένα</a:t>
                      </a:r>
                      <a:r>
                        <a:rPr lang="el-GR" baseline="0" dirty="0"/>
                        <a:t> ή </a:t>
                      </a:r>
                      <a:r>
                        <a:rPr lang="el-GR" dirty="0" err="1"/>
                        <a:t>συμβασιοποιημένα</a:t>
                      </a:r>
                      <a:endParaRPr lang="el-GR" dirty="0"/>
                    </a:p>
                  </a:txBody>
                  <a:tcPr/>
                </a:tc>
                <a:tc>
                  <a:txBody>
                    <a:bodyPr/>
                    <a:lstStyle/>
                    <a:p>
                      <a:pPr algn="ctr"/>
                      <a:r>
                        <a:rPr lang="el-GR" b="1" dirty="0"/>
                        <a:t>1,9 δισ. €</a:t>
                      </a:r>
                    </a:p>
                  </a:txBody>
                  <a:tcPr/>
                </a:tc>
                <a:extLst>
                  <a:ext uri="{0D108BD9-81ED-4DB2-BD59-A6C34878D82A}">
                    <a16:rowId xmlns:a16="http://schemas.microsoft.com/office/drawing/2014/main" val="10003"/>
                  </a:ext>
                </a:extLst>
              </a:tr>
            </a:tbl>
          </a:graphicData>
        </a:graphic>
      </p:graphicFrame>
      <p:graphicFrame>
        <p:nvGraphicFramePr>
          <p:cNvPr id="5" name="Table 4">
            <a:extLst>
              <a:ext uri="{FF2B5EF4-FFF2-40B4-BE49-F238E27FC236}">
                <a16:creationId xmlns:a16="http://schemas.microsoft.com/office/drawing/2014/main" id="{953A8633-A56E-FBF0-9124-0A3121FF2CC5}"/>
              </a:ext>
            </a:extLst>
          </p:cNvPr>
          <p:cNvGraphicFramePr>
            <a:graphicFrameLocks noGrp="1"/>
          </p:cNvGraphicFramePr>
          <p:nvPr>
            <p:extLst>
              <p:ext uri="{D42A27DB-BD31-4B8C-83A1-F6EECF244321}">
                <p14:modId xmlns:p14="http://schemas.microsoft.com/office/powerpoint/2010/main" val="1950563858"/>
              </p:ext>
            </p:extLst>
          </p:nvPr>
        </p:nvGraphicFramePr>
        <p:xfrm>
          <a:off x="338666" y="1323755"/>
          <a:ext cx="5232727" cy="1460625"/>
        </p:xfrm>
        <a:graphic>
          <a:graphicData uri="http://schemas.openxmlformats.org/drawingml/2006/table">
            <a:tbl>
              <a:tblPr firstRow="1" bandRow="1">
                <a:tableStyleId>{C083E6E3-FA7D-4D7B-A595-EF9225AFEA82}</a:tableStyleId>
              </a:tblPr>
              <a:tblGrid>
                <a:gridCol w="3569110">
                  <a:extLst>
                    <a:ext uri="{9D8B030D-6E8A-4147-A177-3AD203B41FA5}">
                      <a16:colId xmlns:a16="http://schemas.microsoft.com/office/drawing/2014/main" val="1128521460"/>
                    </a:ext>
                  </a:extLst>
                </a:gridCol>
                <a:gridCol w="1663617">
                  <a:extLst>
                    <a:ext uri="{9D8B030D-6E8A-4147-A177-3AD203B41FA5}">
                      <a16:colId xmlns:a16="http://schemas.microsoft.com/office/drawing/2014/main" val="2807937351"/>
                    </a:ext>
                  </a:extLst>
                </a:gridCol>
              </a:tblGrid>
              <a:tr h="314155">
                <a:tc gridSpan="2">
                  <a:txBody>
                    <a:bodyPr/>
                    <a:lstStyle/>
                    <a:p>
                      <a:r>
                        <a:rPr lang="el-GR" dirty="0">
                          <a:solidFill>
                            <a:srgbClr val="002060"/>
                          </a:solidFill>
                        </a:rPr>
                        <a:t>Περιφερειακό Σχέδιο Ανάπτυξης Κεντρικής Μακεδονίας</a:t>
                      </a:r>
                    </a:p>
                    <a:p>
                      <a:r>
                        <a:rPr lang="el-GR" dirty="0">
                          <a:solidFill>
                            <a:srgbClr val="002060"/>
                          </a:solidFill>
                        </a:rPr>
                        <a:t>850+</a:t>
                      </a:r>
                      <a:r>
                        <a:rPr lang="el-GR" baseline="0" dirty="0">
                          <a:solidFill>
                            <a:srgbClr val="002060"/>
                          </a:solidFill>
                        </a:rPr>
                        <a:t> έργα | 13,5 δισ. €</a:t>
                      </a:r>
                      <a:endParaRPr lang="el-GR" dirty="0">
                        <a:solidFill>
                          <a:srgbClr val="002060"/>
                        </a:solidFill>
                      </a:endParaRPr>
                    </a:p>
                  </a:txBody>
                  <a:tcPr/>
                </a:tc>
                <a:tc hMerge="1">
                  <a:txBody>
                    <a:bodyPr/>
                    <a:lstStyle/>
                    <a:p>
                      <a:endParaRPr lang="el-GR" dirty="0"/>
                    </a:p>
                  </a:txBody>
                  <a:tcPr/>
                </a:tc>
                <a:extLst>
                  <a:ext uri="{0D108BD9-81ED-4DB2-BD59-A6C34878D82A}">
                    <a16:rowId xmlns:a16="http://schemas.microsoft.com/office/drawing/2014/main" val="4005322011"/>
                  </a:ext>
                </a:extLst>
              </a:tr>
              <a:tr h="314155">
                <a:tc>
                  <a:txBody>
                    <a:bodyPr/>
                    <a:lstStyle/>
                    <a:p>
                      <a:r>
                        <a:rPr lang="el-GR" dirty="0"/>
                        <a:t>610 έργα σε εξέλιξη</a:t>
                      </a:r>
                    </a:p>
                  </a:txBody>
                  <a:tcPr/>
                </a:tc>
                <a:tc>
                  <a:txBody>
                    <a:bodyPr/>
                    <a:lstStyle/>
                    <a:p>
                      <a:pPr algn="ctr"/>
                      <a:r>
                        <a:rPr lang="el-GR" b="1" dirty="0"/>
                        <a:t>10 δισ. €</a:t>
                      </a:r>
                    </a:p>
                  </a:txBody>
                  <a:tcPr/>
                </a:tc>
                <a:extLst>
                  <a:ext uri="{0D108BD9-81ED-4DB2-BD59-A6C34878D82A}">
                    <a16:rowId xmlns:a16="http://schemas.microsoft.com/office/drawing/2014/main" val="3142204652"/>
                  </a:ext>
                </a:extLst>
              </a:tr>
              <a:tr h="3141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176 ολοκληρωμένα έργα</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b="1" dirty="0"/>
                        <a:t>1,44 δισ. €</a:t>
                      </a:r>
                    </a:p>
                  </a:txBody>
                  <a:tcPr/>
                </a:tc>
                <a:extLst>
                  <a:ext uri="{0D108BD9-81ED-4DB2-BD59-A6C34878D82A}">
                    <a16:rowId xmlns:a16="http://schemas.microsoft.com/office/drawing/2014/main" val="1044902497"/>
                  </a:ext>
                </a:extLst>
              </a:tr>
              <a:tr h="314155">
                <a:tc>
                  <a:txBody>
                    <a:bodyPr/>
                    <a:lstStyle/>
                    <a:p>
                      <a:r>
                        <a:rPr lang="el-GR" dirty="0"/>
                        <a:t>70 έργα υπό σχεδιασμό</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l-GR" b="1" dirty="0"/>
                        <a:t>2 δισ. €</a:t>
                      </a:r>
                    </a:p>
                  </a:txBody>
                  <a:tcPr/>
                </a:tc>
                <a:extLst>
                  <a:ext uri="{0D108BD9-81ED-4DB2-BD59-A6C34878D82A}">
                    <a16:rowId xmlns:a16="http://schemas.microsoft.com/office/drawing/2014/main" val="2111236891"/>
                  </a:ext>
                </a:extLst>
              </a:tr>
            </a:tbl>
          </a:graphicData>
        </a:graphic>
      </p:graphicFrame>
    </p:spTree>
    <p:extLst>
      <p:ext uri="{BB962C8B-B14F-4D97-AF65-F5344CB8AC3E}">
        <p14:creationId xmlns:p14="http://schemas.microsoft.com/office/powerpoint/2010/main" val="247255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DD5D17F4-952C-C34B-F0FF-A7265615F845}"/>
              </a:ext>
            </a:extLst>
          </p:cNvPr>
          <p:cNvGrpSpPr/>
          <p:nvPr/>
        </p:nvGrpSpPr>
        <p:grpSpPr>
          <a:xfrm>
            <a:off x="207239" y="1307110"/>
            <a:ext cx="2722080" cy="1547183"/>
            <a:chOff x="574223" y="1933220"/>
            <a:chExt cx="2665436" cy="1441562"/>
          </a:xfrm>
        </p:grpSpPr>
        <p:grpSp>
          <p:nvGrpSpPr>
            <p:cNvPr id="90"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91"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93"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89"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87"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1,46 δισ. € | ΕΣΠΑ</a:t>
              </a:r>
              <a:endParaRPr lang="en-US" sz="1400" dirty="0">
                <a:solidFill>
                  <a:srgbClr val="5B9BD5">
                    <a:lumMod val="75000"/>
                  </a:srgbClr>
                </a:solidFill>
                <a:cs typeface="Calibri" panose="020F0502020204030204" pitchFamily="34" charset="0"/>
              </a:endParaRPr>
            </a:p>
          </p:txBody>
        </p:sp>
      </p:grpSp>
      <p:sp>
        <p:nvSpPr>
          <p:cNvPr id="64" name="Title 1"/>
          <p:cNvSpPr>
            <a:spLocks noGrp="1"/>
          </p:cNvSpPr>
          <p:nvPr>
            <p:ph type="title"/>
          </p:nvPr>
        </p:nvSpPr>
        <p:spPr>
          <a:xfrm>
            <a:off x="338666" y="134646"/>
            <a:ext cx="11514667" cy="683502"/>
          </a:xfrm>
          <a:solidFill>
            <a:schemeClr val="accent1">
              <a:lumMod val="75000"/>
            </a:schemeClr>
          </a:solidFill>
        </p:spPr>
        <p:txBody>
          <a:bodyPr>
            <a:normAutofit/>
          </a:bodyPr>
          <a:lstStyle/>
          <a:p>
            <a:r>
              <a:rPr lang="el-GR" sz="2900" b="1" dirty="0">
                <a:solidFill>
                  <a:schemeClr val="bg1"/>
                </a:solidFill>
                <a:latin typeface="Helvetica Neue"/>
              </a:rPr>
              <a:t>Εμβληματικά έργα| Περιφέρεια Κεντρικής Μακεδονίας</a:t>
            </a:r>
            <a:endParaRPr lang="x-none" sz="2900" b="1" dirty="0">
              <a:solidFill>
                <a:schemeClr val="bg1"/>
              </a:solidFill>
              <a:latin typeface="Helvetica Neue"/>
            </a:endParaRPr>
          </a:p>
        </p:txBody>
      </p:sp>
      <p:sp>
        <p:nvSpPr>
          <p:cNvPr id="2" name="Ορθογώνιο 1"/>
          <p:cNvSpPr/>
          <p:nvPr/>
        </p:nvSpPr>
        <p:spPr>
          <a:xfrm>
            <a:off x="495010" y="1467300"/>
            <a:ext cx="2650436" cy="584775"/>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Βασική γραμμή έργου Μετρό Θεσσαλονίκης</a:t>
            </a:r>
          </a:p>
        </p:txBody>
      </p:sp>
      <p:grpSp>
        <p:nvGrpSpPr>
          <p:cNvPr id="48" name="Group 103">
            <a:extLst>
              <a:ext uri="{FF2B5EF4-FFF2-40B4-BE49-F238E27FC236}">
                <a16:creationId xmlns:a16="http://schemas.microsoft.com/office/drawing/2014/main" id="{DD5D17F4-952C-C34B-F0FF-A7265615F845}"/>
              </a:ext>
            </a:extLst>
          </p:cNvPr>
          <p:cNvGrpSpPr/>
          <p:nvPr/>
        </p:nvGrpSpPr>
        <p:grpSpPr>
          <a:xfrm>
            <a:off x="3214589" y="1307110"/>
            <a:ext cx="2722080" cy="1547183"/>
            <a:chOff x="574223" y="1933220"/>
            <a:chExt cx="2665436" cy="1441562"/>
          </a:xfrm>
        </p:grpSpPr>
        <p:grpSp>
          <p:nvGrpSpPr>
            <p:cNvPr id="49"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62"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56"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60"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61"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59" name="TextBox 58">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50,67 εκατ. € | ΕΣΠΑ</a:t>
              </a:r>
              <a:endParaRPr lang="en-US" sz="1400" dirty="0">
                <a:solidFill>
                  <a:srgbClr val="5B9BD5">
                    <a:lumMod val="75000"/>
                  </a:srgbClr>
                </a:solidFill>
                <a:cs typeface="Calibri" panose="020F0502020204030204" pitchFamily="34" charset="0"/>
              </a:endParaRPr>
            </a:p>
          </p:txBody>
        </p:sp>
      </p:grpSp>
      <p:sp>
        <p:nvSpPr>
          <p:cNvPr id="67" name="Ορθογώνιο 66"/>
          <p:cNvSpPr/>
          <p:nvPr/>
        </p:nvSpPr>
        <p:spPr>
          <a:xfrm>
            <a:off x="3426248" y="1434519"/>
            <a:ext cx="2650436" cy="584775"/>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Σιδηροδρομική γραμμή Θεσσαλονίκη - </a:t>
            </a:r>
            <a:r>
              <a:rPr lang="el-GR" sz="1600" b="1" dirty="0" err="1">
                <a:solidFill>
                  <a:prstClr val="white"/>
                </a:solidFill>
                <a:ea typeface="Calibri" panose="020F0502020204030204" pitchFamily="34" charset="0"/>
                <a:cs typeface="Calibri" panose="020F0502020204030204" pitchFamily="34" charset="0"/>
              </a:rPr>
              <a:t>Ειδομένη</a:t>
            </a:r>
            <a:endParaRPr lang="en-US" sz="1600" b="1" dirty="0">
              <a:solidFill>
                <a:prstClr val="white"/>
              </a:solidFill>
              <a:ea typeface="Calibri" panose="020F0502020204030204" pitchFamily="34" charset="0"/>
              <a:cs typeface="Calibri" panose="020F0502020204030204" pitchFamily="34" charset="0"/>
            </a:endParaRPr>
          </a:p>
        </p:txBody>
      </p:sp>
      <p:grpSp>
        <p:nvGrpSpPr>
          <p:cNvPr id="68" name="Group 103">
            <a:extLst>
              <a:ext uri="{FF2B5EF4-FFF2-40B4-BE49-F238E27FC236}">
                <a16:creationId xmlns:a16="http://schemas.microsoft.com/office/drawing/2014/main" id="{DD5D17F4-952C-C34B-F0FF-A7265615F845}"/>
              </a:ext>
            </a:extLst>
          </p:cNvPr>
          <p:cNvGrpSpPr/>
          <p:nvPr/>
        </p:nvGrpSpPr>
        <p:grpSpPr>
          <a:xfrm>
            <a:off x="6184748" y="1323456"/>
            <a:ext cx="2722080" cy="1547183"/>
            <a:chOff x="574223" y="1933220"/>
            <a:chExt cx="2665436" cy="1441562"/>
          </a:xfrm>
        </p:grpSpPr>
        <p:grpSp>
          <p:nvGrpSpPr>
            <p:cNvPr id="69"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82"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70"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78"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80"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71"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268,7 εκατ. € | </a:t>
              </a:r>
              <a:r>
                <a:rPr lang="en-US" sz="1400" dirty="0">
                  <a:solidFill>
                    <a:srgbClr val="5B9BD5">
                      <a:lumMod val="75000"/>
                    </a:srgbClr>
                  </a:solidFill>
                  <a:cs typeface="Calibri" panose="020F0502020204030204" pitchFamily="34" charset="0"/>
                </a:rPr>
                <a:t>CEF</a:t>
              </a:r>
            </a:p>
          </p:txBody>
        </p:sp>
      </p:grpSp>
      <p:sp>
        <p:nvSpPr>
          <p:cNvPr id="84" name="Ορθογώνιο 83"/>
          <p:cNvSpPr/>
          <p:nvPr/>
        </p:nvSpPr>
        <p:spPr>
          <a:xfrm>
            <a:off x="6351822" y="1323456"/>
            <a:ext cx="2650436" cy="1077218"/>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Κατασκευή νέας μονής σιδηροδρομικής γραμμής στο τμήμα Τοξότες-Νέα </a:t>
            </a:r>
            <a:r>
              <a:rPr lang="el-GR" sz="1600" b="1" dirty="0" err="1">
                <a:solidFill>
                  <a:prstClr val="white"/>
                </a:solidFill>
                <a:ea typeface="Calibri" panose="020F0502020204030204" pitchFamily="34" charset="0"/>
                <a:cs typeface="Calibri" panose="020F0502020204030204" pitchFamily="34" charset="0"/>
              </a:rPr>
              <a:t>Καρβάλη</a:t>
            </a:r>
            <a:endParaRPr lang="en-US" sz="1600" b="1" dirty="0">
              <a:solidFill>
                <a:prstClr val="white"/>
              </a:solidFill>
              <a:ea typeface="Calibri" panose="020F0502020204030204" pitchFamily="34" charset="0"/>
              <a:cs typeface="Calibri" panose="020F0502020204030204" pitchFamily="34" charset="0"/>
            </a:endParaRPr>
          </a:p>
        </p:txBody>
      </p:sp>
      <p:grpSp>
        <p:nvGrpSpPr>
          <p:cNvPr id="123" name="Group 103">
            <a:extLst>
              <a:ext uri="{FF2B5EF4-FFF2-40B4-BE49-F238E27FC236}">
                <a16:creationId xmlns:a16="http://schemas.microsoft.com/office/drawing/2014/main" id="{DD5D17F4-952C-C34B-F0FF-A7265615F845}"/>
              </a:ext>
            </a:extLst>
          </p:cNvPr>
          <p:cNvGrpSpPr/>
          <p:nvPr/>
        </p:nvGrpSpPr>
        <p:grpSpPr>
          <a:xfrm>
            <a:off x="9237790" y="1278483"/>
            <a:ext cx="2722080" cy="1547183"/>
            <a:chOff x="574223" y="1933220"/>
            <a:chExt cx="2665436" cy="1441562"/>
          </a:xfrm>
        </p:grpSpPr>
        <p:grpSp>
          <p:nvGrpSpPr>
            <p:cNvPr id="124"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29"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25"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27"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28"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26" name="TextBox 125">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202 εκατ. € | </a:t>
              </a:r>
              <a:r>
                <a:rPr lang="en-US" sz="1400" dirty="0">
                  <a:solidFill>
                    <a:srgbClr val="5B9BD5">
                      <a:lumMod val="75000"/>
                    </a:srgbClr>
                  </a:solidFill>
                  <a:cs typeface="Calibri" panose="020F0502020204030204" pitchFamily="34" charset="0"/>
                </a:rPr>
                <a:t>CEF</a:t>
              </a:r>
            </a:p>
          </p:txBody>
        </p:sp>
      </p:grpSp>
      <p:sp>
        <p:nvSpPr>
          <p:cNvPr id="131" name="Ορθογώνιο 130"/>
          <p:cNvSpPr/>
          <p:nvPr/>
        </p:nvSpPr>
        <p:spPr>
          <a:xfrm>
            <a:off x="9377805" y="1254005"/>
            <a:ext cx="2650436" cy="1077218"/>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Αναβάθμιση της σιδηροδρομικής γραμμής Θεσσαλονίκη - Προμαχώνας (Μουριές έως Προμαχώνα)</a:t>
            </a:r>
            <a:endParaRPr lang="en-US" sz="1600" b="1" dirty="0">
              <a:solidFill>
                <a:prstClr val="white"/>
              </a:solidFill>
              <a:ea typeface="Calibri" panose="020F0502020204030204" pitchFamily="34" charset="0"/>
              <a:cs typeface="Calibri" panose="020F0502020204030204" pitchFamily="34" charset="0"/>
            </a:endParaRPr>
          </a:p>
        </p:txBody>
      </p:sp>
      <p:grpSp>
        <p:nvGrpSpPr>
          <p:cNvPr id="132" name="Group 103">
            <a:extLst>
              <a:ext uri="{FF2B5EF4-FFF2-40B4-BE49-F238E27FC236}">
                <a16:creationId xmlns:a16="http://schemas.microsoft.com/office/drawing/2014/main" id="{DD5D17F4-952C-C34B-F0FF-A7265615F845}"/>
              </a:ext>
            </a:extLst>
          </p:cNvPr>
          <p:cNvGrpSpPr/>
          <p:nvPr/>
        </p:nvGrpSpPr>
        <p:grpSpPr>
          <a:xfrm>
            <a:off x="9306161" y="3664902"/>
            <a:ext cx="2722080" cy="1547183"/>
            <a:chOff x="574223" y="1933220"/>
            <a:chExt cx="2665436" cy="1441562"/>
          </a:xfrm>
        </p:grpSpPr>
        <p:grpSp>
          <p:nvGrpSpPr>
            <p:cNvPr id="133"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39"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34"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37"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38"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35"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144,2 εκατ. € | ΣΔΙΤ</a:t>
              </a:r>
              <a:endParaRPr lang="en-US" sz="1400" dirty="0">
                <a:solidFill>
                  <a:srgbClr val="5B9BD5">
                    <a:lumMod val="75000"/>
                  </a:srgbClr>
                </a:solidFill>
                <a:cs typeface="Calibri" panose="020F0502020204030204" pitchFamily="34" charset="0"/>
              </a:endParaRPr>
            </a:p>
          </p:txBody>
        </p:sp>
      </p:grpSp>
      <p:sp>
        <p:nvSpPr>
          <p:cNvPr id="141" name="Ορθογώνιο 140"/>
          <p:cNvSpPr/>
          <p:nvPr/>
        </p:nvSpPr>
        <p:spPr>
          <a:xfrm>
            <a:off x="9377806" y="3860398"/>
            <a:ext cx="2650436" cy="584775"/>
          </a:xfrm>
          <a:prstGeom prst="rect">
            <a:avLst/>
          </a:prstGeom>
        </p:spPr>
        <p:txBody>
          <a:bodyPr wrap="square">
            <a:spAutoFit/>
          </a:bodyPr>
          <a:lstStyle/>
          <a:p>
            <a:r>
              <a:rPr lang="el-GR" sz="1600" b="1" dirty="0">
                <a:solidFill>
                  <a:prstClr val="white"/>
                </a:solidFill>
                <a:cs typeface="Calibri" panose="020F0502020204030204" pitchFamily="34" charset="0"/>
              </a:rPr>
              <a:t>Σχολικές μονάδες Περιφέρειας | 17 σχολεία</a:t>
            </a:r>
            <a:endParaRPr lang="en-US" sz="1600" b="1" dirty="0">
              <a:solidFill>
                <a:prstClr val="white"/>
              </a:solidFill>
              <a:cs typeface="Calibri" panose="020F0502020204030204" pitchFamily="34" charset="0"/>
            </a:endParaRPr>
          </a:p>
        </p:txBody>
      </p:sp>
      <p:grpSp>
        <p:nvGrpSpPr>
          <p:cNvPr id="142" name="Group 103">
            <a:extLst>
              <a:ext uri="{FF2B5EF4-FFF2-40B4-BE49-F238E27FC236}">
                <a16:creationId xmlns:a16="http://schemas.microsoft.com/office/drawing/2014/main" id="{DD5D17F4-952C-C34B-F0FF-A7265615F845}"/>
              </a:ext>
            </a:extLst>
          </p:cNvPr>
          <p:cNvGrpSpPr/>
          <p:nvPr/>
        </p:nvGrpSpPr>
        <p:grpSpPr>
          <a:xfrm>
            <a:off x="208592" y="3694000"/>
            <a:ext cx="2722080" cy="1547183"/>
            <a:chOff x="574223" y="1933220"/>
            <a:chExt cx="2665436" cy="1441562"/>
          </a:xfrm>
        </p:grpSpPr>
        <p:grpSp>
          <p:nvGrpSpPr>
            <p:cNvPr id="143"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48"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44"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46"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47"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45" name="TextBox 144">
              <a:extLst>
                <a:ext uri="{FF2B5EF4-FFF2-40B4-BE49-F238E27FC236}">
                  <a16:creationId xmlns:a16="http://schemas.microsoft.com/office/drawing/2014/main" id="{91F999D5-3F09-24FE-93B1-1364A83230A1}"/>
                </a:ext>
              </a:extLst>
            </p:cNvPr>
            <p:cNvSpPr txBox="1"/>
            <p:nvPr/>
          </p:nvSpPr>
          <p:spPr>
            <a:xfrm>
              <a:off x="931596" y="3057474"/>
              <a:ext cx="205404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411 εκατ. € | ΣΔΙΤ, ΠΔΕ</a:t>
              </a:r>
              <a:endParaRPr lang="en-US" sz="1400" dirty="0">
                <a:solidFill>
                  <a:srgbClr val="5B9BD5">
                    <a:lumMod val="75000"/>
                  </a:srgbClr>
                </a:solidFill>
                <a:cs typeface="Calibri" panose="020F0502020204030204" pitchFamily="34" charset="0"/>
              </a:endParaRPr>
            </a:p>
          </p:txBody>
        </p:sp>
      </p:grpSp>
      <p:sp>
        <p:nvSpPr>
          <p:cNvPr id="150" name="Ορθογώνιο 149"/>
          <p:cNvSpPr/>
          <p:nvPr/>
        </p:nvSpPr>
        <p:spPr>
          <a:xfrm>
            <a:off x="420251" y="3821409"/>
            <a:ext cx="2251003" cy="830997"/>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Οδικός Άξονας </a:t>
            </a:r>
          </a:p>
          <a:p>
            <a:r>
              <a:rPr lang="el-GR" sz="1600" b="1" dirty="0">
                <a:solidFill>
                  <a:prstClr val="white"/>
                </a:solidFill>
                <a:ea typeface="Calibri" panose="020F0502020204030204" pitchFamily="34" charset="0"/>
                <a:cs typeface="Calibri" panose="020F0502020204030204" pitchFamily="34" charset="0"/>
              </a:rPr>
              <a:t>Θεσσαλονίκη – Έδεσσα (Ε02)</a:t>
            </a:r>
          </a:p>
        </p:txBody>
      </p:sp>
      <p:grpSp>
        <p:nvGrpSpPr>
          <p:cNvPr id="151" name="Group 103">
            <a:extLst>
              <a:ext uri="{FF2B5EF4-FFF2-40B4-BE49-F238E27FC236}">
                <a16:creationId xmlns:a16="http://schemas.microsoft.com/office/drawing/2014/main" id="{DD5D17F4-952C-C34B-F0FF-A7265615F845}"/>
              </a:ext>
            </a:extLst>
          </p:cNvPr>
          <p:cNvGrpSpPr/>
          <p:nvPr/>
        </p:nvGrpSpPr>
        <p:grpSpPr>
          <a:xfrm>
            <a:off x="3178751" y="3710346"/>
            <a:ext cx="2722080" cy="1547183"/>
            <a:chOff x="574223" y="1933220"/>
            <a:chExt cx="2665436" cy="1441562"/>
          </a:xfrm>
        </p:grpSpPr>
        <p:grpSp>
          <p:nvGrpSpPr>
            <p:cNvPr id="152"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58"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53"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56"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57"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54"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91F999D5-3F09-24FE-93B1-1364A83230A1}"/>
                </a:ext>
              </a:extLst>
            </p:cNvPr>
            <p:cNvSpPr txBox="1"/>
            <p:nvPr/>
          </p:nvSpPr>
          <p:spPr>
            <a:xfrm>
              <a:off x="865450" y="2982042"/>
              <a:ext cx="2266297"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199,8 εκατ. € | ΣΔΙΤ, ΠΔΕ</a:t>
              </a:r>
              <a:endParaRPr lang="en-US" sz="1400" dirty="0">
                <a:solidFill>
                  <a:srgbClr val="5B9BD5">
                    <a:lumMod val="75000"/>
                  </a:srgbClr>
                </a:solidFill>
                <a:cs typeface="Calibri" panose="020F0502020204030204" pitchFamily="34" charset="0"/>
              </a:endParaRPr>
            </a:p>
          </p:txBody>
        </p:sp>
      </p:grpSp>
      <p:sp>
        <p:nvSpPr>
          <p:cNvPr id="160" name="Ορθογώνιο 159"/>
          <p:cNvSpPr/>
          <p:nvPr/>
        </p:nvSpPr>
        <p:spPr>
          <a:xfrm>
            <a:off x="3390409" y="3832046"/>
            <a:ext cx="2650436" cy="584775"/>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Οδικός Άξονας </a:t>
            </a:r>
          </a:p>
          <a:p>
            <a:r>
              <a:rPr lang="el-GR" sz="1600" b="1" dirty="0">
                <a:solidFill>
                  <a:prstClr val="white"/>
                </a:solidFill>
                <a:ea typeface="Calibri" panose="020F0502020204030204" pitchFamily="34" charset="0"/>
                <a:cs typeface="Calibri" panose="020F0502020204030204" pitchFamily="34" charset="0"/>
              </a:rPr>
              <a:t>Δράμα – Αμφίπολη </a:t>
            </a:r>
          </a:p>
        </p:txBody>
      </p:sp>
      <p:grpSp>
        <p:nvGrpSpPr>
          <p:cNvPr id="161" name="Group 103">
            <a:extLst>
              <a:ext uri="{FF2B5EF4-FFF2-40B4-BE49-F238E27FC236}">
                <a16:creationId xmlns:a16="http://schemas.microsoft.com/office/drawing/2014/main" id="{DD5D17F4-952C-C34B-F0FF-A7265615F845}"/>
              </a:ext>
            </a:extLst>
          </p:cNvPr>
          <p:cNvGrpSpPr/>
          <p:nvPr/>
        </p:nvGrpSpPr>
        <p:grpSpPr>
          <a:xfrm>
            <a:off x="6231793" y="3665373"/>
            <a:ext cx="2722080" cy="1547183"/>
            <a:chOff x="574223" y="1933220"/>
            <a:chExt cx="2665436" cy="1441562"/>
          </a:xfrm>
        </p:grpSpPr>
        <p:grpSp>
          <p:nvGrpSpPr>
            <p:cNvPr id="162"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67"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63"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65"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66"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64" name="TextBox 163">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125 εκατ. € | ΣΔΙΤ</a:t>
              </a:r>
              <a:endParaRPr lang="en-US" sz="1400" dirty="0">
                <a:solidFill>
                  <a:srgbClr val="5B9BD5">
                    <a:lumMod val="75000"/>
                  </a:srgbClr>
                </a:solidFill>
                <a:cs typeface="Calibri" panose="020F0502020204030204" pitchFamily="34" charset="0"/>
              </a:endParaRPr>
            </a:p>
          </p:txBody>
        </p:sp>
      </p:grpSp>
      <p:sp>
        <p:nvSpPr>
          <p:cNvPr id="169" name="Ορθογώνιο 168"/>
          <p:cNvSpPr/>
          <p:nvPr/>
        </p:nvSpPr>
        <p:spPr>
          <a:xfrm>
            <a:off x="6286701" y="3679395"/>
            <a:ext cx="2650436" cy="1077218"/>
          </a:xfrm>
          <a:prstGeom prst="rect">
            <a:avLst/>
          </a:prstGeom>
        </p:spPr>
        <p:txBody>
          <a:bodyPr wrap="square">
            <a:spAutoFit/>
          </a:bodyPr>
          <a:lstStyle/>
          <a:p>
            <a:r>
              <a:rPr lang="en-US" sz="1600" b="1" dirty="0">
                <a:solidFill>
                  <a:prstClr val="white"/>
                </a:solidFill>
                <a:ea typeface="Calibri" panose="020F0502020204030204" pitchFamily="34" charset="0"/>
                <a:cs typeface="Calibri" panose="020F0502020204030204" pitchFamily="34" charset="0"/>
              </a:rPr>
              <a:t>Cluster </a:t>
            </a:r>
            <a:r>
              <a:rPr lang="el-GR" sz="1600" b="1" dirty="0">
                <a:solidFill>
                  <a:prstClr val="white"/>
                </a:solidFill>
                <a:ea typeface="Calibri" panose="020F0502020204030204" pitchFamily="34" charset="0"/>
                <a:cs typeface="Calibri" panose="020F0502020204030204" pitchFamily="34" charset="0"/>
              </a:rPr>
              <a:t>Δικαστικών Μεγάρων</a:t>
            </a:r>
            <a:r>
              <a:rPr lang="en-GB" sz="1600" b="1" dirty="0">
                <a:solidFill>
                  <a:prstClr val="white"/>
                </a:solidFill>
                <a:ea typeface="Calibri" panose="020F0502020204030204" pitchFamily="34" charset="0"/>
                <a:cs typeface="Calibri" panose="020F0502020204030204" pitchFamily="34" charset="0"/>
              </a:rPr>
              <a:t> </a:t>
            </a:r>
            <a:r>
              <a:rPr lang="el-GR" sz="1600" b="1" dirty="0">
                <a:solidFill>
                  <a:prstClr val="white"/>
                </a:solidFill>
                <a:ea typeface="Calibri" panose="020F0502020204030204" pitchFamily="34" charset="0"/>
                <a:cs typeface="Calibri" panose="020F0502020204030204" pitchFamily="34" charset="0"/>
              </a:rPr>
              <a:t>| Έδεσσας, Σερρών, Κιλκίς, Θεσσαλονίκης</a:t>
            </a:r>
            <a:endParaRPr lang="en-US" sz="1600" b="1" dirty="0">
              <a:solidFill>
                <a:srgbClr val="FF0000"/>
              </a:solidFill>
              <a:ea typeface="Calibri" panose="020F0502020204030204" pitchFamily="34" charset="0"/>
              <a:cs typeface="Calibri" panose="020F0502020204030204" pitchFamily="34" charset="0"/>
            </a:endParaRPr>
          </a:p>
        </p:txBody>
      </p:sp>
      <p:sp>
        <p:nvSpPr>
          <p:cNvPr id="170" name="Slide Number Placeholder 2">
            <a:extLst>
              <a:ext uri="{FF2B5EF4-FFF2-40B4-BE49-F238E27FC236}">
                <a16:creationId xmlns:a16="http://schemas.microsoft.com/office/drawing/2014/main" id="{1DBEEF7C-169B-4461-8B6E-2EF269BB1762}"/>
              </a:ext>
            </a:extLst>
          </p:cNvPr>
          <p:cNvSpPr txBox="1">
            <a:spLocks/>
          </p:cNvSpPr>
          <p:nvPr/>
        </p:nvSpPr>
        <p:spPr>
          <a:xfrm>
            <a:off x="11830124" y="7828539"/>
            <a:ext cx="352912" cy="228600"/>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2">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E5F16F5-D49A-49CE-BC27-103E792F34AA}" type="slidenum">
              <a:rPr lang="en-US" smtClean="0">
                <a:solidFill>
                  <a:srgbClr val="FFFFFF">
                    <a:lumMod val="85000"/>
                  </a:srgbClr>
                </a:solidFill>
              </a:rPr>
              <a:pPr>
                <a:defRPr/>
              </a:pPr>
              <a:t>19</a:t>
            </a:fld>
            <a:endParaRPr lang="en-US" dirty="0">
              <a:solidFill>
                <a:srgbClr val="FFFFFF">
                  <a:lumMod val="85000"/>
                </a:srgbClr>
              </a:solidFill>
            </a:endParaRPr>
          </a:p>
        </p:txBody>
      </p:sp>
      <p:sp>
        <p:nvSpPr>
          <p:cNvPr id="3" name="Oval 2">
            <a:hlinkClick r:id="rId2"/>
            <a:extLst>
              <a:ext uri="{FF2B5EF4-FFF2-40B4-BE49-F238E27FC236}">
                <a16:creationId xmlns:a16="http://schemas.microsoft.com/office/drawing/2014/main" id="{57EE7354-BCF3-0463-A830-D24B69BD2811}"/>
              </a:ext>
            </a:extLst>
          </p:cNvPr>
          <p:cNvSpPr/>
          <p:nvPr/>
        </p:nvSpPr>
        <p:spPr>
          <a:xfrm>
            <a:off x="381358" y="5923496"/>
            <a:ext cx="601734" cy="48964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0604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1">
          <a:extLst>
            <a:ext uri="{FF2B5EF4-FFF2-40B4-BE49-F238E27FC236}">
              <a16:creationId xmlns:a16="http://schemas.microsoft.com/office/drawing/2014/main" id="{ACAED72A-4E3D-BEB8-9F02-D5E1B928F92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A48572CE-F58A-25BB-EB3A-78974843B360}"/>
              </a:ext>
            </a:extLst>
          </p:cNvPr>
          <p:cNvSpPr txBox="1">
            <a:spLocks/>
          </p:cNvSpPr>
          <p:nvPr/>
        </p:nvSpPr>
        <p:spPr>
          <a:xfrm>
            <a:off x="338662" y="134531"/>
            <a:ext cx="11514667" cy="459028"/>
          </a:xfrm>
          <a:prstGeom prst="rect">
            <a:avLst/>
          </a:prstGeom>
          <a:solidFill>
            <a:srgbClr val="5B9BD5">
              <a:lumMod val="75000"/>
            </a:srgbClr>
          </a:solid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253356"/>
              </a:buClr>
              <a:buSzPts val="3200"/>
              <a:buFont typeface="Helvetica Neue"/>
              <a:buNone/>
              <a:defRPr sz="4400" b="1" kern="1200">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l-GR" sz="2600" dirty="0"/>
              <a:t>Τι σημαίνει διπλή σύγκλιση</a:t>
            </a:r>
            <a:endParaRPr lang="x-none" sz="2600" dirty="0"/>
          </a:p>
        </p:txBody>
      </p:sp>
      <p:pic>
        <p:nvPicPr>
          <p:cNvPr id="3" name="Picture 2" descr="A graph showing the growth of the stock market">
            <a:extLst>
              <a:ext uri="{FF2B5EF4-FFF2-40B4-BE49-F238E27FC236}">
                <a16:creationId xmlns:a16="http://schemas.microsoft.com/office/drawing/2014/main" id="{7399C094-8B33-6359-9E2D-5DC48B336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003" y="593559"/>
            <a:ext cx="4645715" cy="6167389"/>
          </a:xfrm>
          <a:prstGeom prst="rect">
            <a:avLst/>
          </a:prstGeom>
        </p:spPr>
      </p:pic>
    </p:spTree>
    <p:extLst>
      <p:ext uri="{BB962C8B-B14F-4D97-AF65-F5344CB8AC3E}">
        <p14:creationId xmlns:p14="http://schemas.microsoft.com/office/powerpoint/2010/main" val="2818276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1DBEEF7C-169B-4461-8B6E-2EF269BB1762}"/>
              </a:ext>
            </a:extLst>
          </p:cNvPr>
          <p:cNvSpPr txBox="1">
            <a:spLocks/>
          </p:cNvSpPr>
          <p:nvPr/>
        </p:nvSpPr>
        <p:spPr>
          <a:xfrm>
            <a:off x="11761279" y="2604465"/>
            <a:ext cx="352912" cy="228600"/>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2">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E5F16F5-D49A-49CE-BC27-103E792F34AA}" type="slidenum">
              <a:rPr lang="en-US" smtClean="0">
                <a:solidFill>
                  <a:srgbClr val="FFFFFF">
                    <a:lumMod val="85000"/>
                  </a:srgbClr>
                </a:solidFill>
              </a:rPr>
              <a:pPr>
                <a:defRPr/>
              </a:pPr>
              <a:t>20</a:t>
            </a:fld>
            <a:endParaRPr lang="en-US" dirty="0">
              <a:solidFill>
                <a:srgbClr val="FFFFFF">
                  <a:lumMod val="85000"/>
                </a:srgbClr>
              </a:solidFill>
            </a:endParaRPr>
          </a:p>
        </p:txBody>
      </p:sp>
      <p:sp>
        <p:nvSpPr>
          <p:cNvPr id="64" name="Title 1"/>
          <p:cNvSpPr>
            <a:spLocks noGrp="1"/>
          </p:cNvSpPr>
          <p:nvPr>
            <p:ph type="title"/>
          </p:nvPr>
        </p:nvSpPr>
        <p:spPr>
          <a:xfrm>
            <a:off x="338666" y="134646"/>
            <a:ext cx="11514667" cy="683502"/>
          </a:xfrm>
          <a:solidFill>
            <a:schemeClr val="accent1">
              <a:lumMod val="75000"/>
            </a:schemeClr>
          </a:solidFill>
        </p:spPr>
        <p:txBody>
          <a:bodyPr>
            <a:normAutofit/>
          </a:bodyPr>
          <a:lstStyle/>
          <a:p>
            <a:r>
              <a:rPr lang="el-GR" sz="2900" b="1" dirty="0">
                <a:solidFill>
                  <a:schemeClr val="bg1"/>
                </a:solidFill>
                <a:latin typeface="Helvetica Neue"/>
              </a:rPr>
              <a:t>Εμβληματικά έργα| Περιφέρεια Κεντρικής Μακεδονίας</a:t>
            </a:r>
            <a:endParaRPr lang="x-none" sz="2900" b="1" dirty="0">
              <a:solidFill>
                <a:schemeClr val="bg1"/>
              </a:solidFill>
              <a:latin typeface="Helvetica Neue"/>
            </a:endParaRPr>
          </a:p>
        </p:txBody>
      </p:sp>
      <p:sp>
        <p:nvSpPr>
          <p:cNvPr id="170" name="Slide Number Placeholder 2">
            <a:extLst>
              <a:ext uri="{FF2B5EF4-FFF2-40B4-BE49-F238E27FC236}">
                <a16:creationId xmlns:a16="http://schemas.microsoft.com/office/drawing/2014/main" id="{1DBEEF7C-169B-4461-8B6E-2EF269BB1762}"/>
              </a:ext>
            </a:extLst>
          </p:cNvPr>
          <p:cNvSpPr txBox="1">
            <a:spLocks/>
          </p:cNvSpPr>
          <p:nvPr/>
        </p:nvSpPr>
        <p:spPr>
          <a:xfrm>
            <a:off x="11830124" y="7828539"/>
            <a:ext cx="352912" cy="228600"/>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2">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E5F16F5-D49A-49CE-BC27-103E792F34AA}" type="slidenum">
              <a:rPr lang="en-US" smtClean="0">
                <a:solidFill>
                  <a:srgbClr val="FFFFFF">
                    <a:lumMod val="85000"/>
                  </a:srgbClr>
                </a:solidFill>
              </a:rPr>
              <a:pPr>
                <a:defRPr/>
              </a:pPr>
              <a:t>20</a:t>
            </a:fld>
            <a:endParaRPr lang="en-US" dirty="0">
              <a:solidFill>
                <a:srgbClr val="FFFFFF">
                  <a:lumMod val="85000"/>
                </a:srgbClr>
              </a:solidFill>
            </a:endParaRPr>
          </a:p>
        </p:txBody>
      </p:sp>
      <p:grpSp>
        <p:nvGrpSpPr>
          <p:cNvPr id="171" name="Group 103">
            <a:extLst>
              <a:ext uri="{FF2B5EF4-FFF2-40B4-BE49-F238E27FC236}">
                <a16:creationId xmlns:a16="http://schemas.microsoft.com/office/drawing/2014/main" id="{DD5D17F4-952C-C34B-F0FF-A7265615F845}"/>
              </a:ext>
            </a:extLst>
          </p:cNvPr>
          <p:cNvGrpSpPr/>
          <p:nvPr/>
        </p:nvGrpSpPr>
        <p:grpSpPr>
          <a:xfrm>
            <a:off x="257699" y="1362431"/>
            <a:ext cx="2722080" cy="1547183"/>
            <a:chOff x="574223" y="1933220"/>
            <a:chExt cx="2665436" cy="1441562"/>
          </a:xfrm>
        </p:grpSpPr>
        <p:grpSp>
          <p:nvGrpSpPr>
            <p:cNvPr id="172"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78"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73"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76"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77"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74"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75" name="TextBox 174">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250 εκατ. € | ΣΔΙΤ</a:t>
              </a:r>
              <a:endParaRPr lang="en-US" sz="1400" dirty="0">
                <a:solidFill>
                  <a:srgbClr val="5B9BD5">
                    <a:lumMod val="75000"/>
                  </a:srgbClr>
                </a:solidFill>
                <a:cs typeface="Calibri" panose="020F0502020204030204" pitchFamily="34" charset="0"/>
              </a:endParaRPr>
            </a:p>
          </p:txBody>
        </p:sp>
      </p:grpSp>
      <p:sp>
        <p:nvSpPr>
          <p:cNvPr id="180" name="Ορθογώνιο 179"/>
          <p:cNvSpPr/>
          <p:nvPr/>
        </p:nvSpPr>
        <p:spPr>
          <a:xfrm>
            <a:off x="329344" y="1612950"/>
            <a:ext cx="2650436" cy="338554"/>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Νέο Ογκολογικό Νοσοκομείο </a:t>
            </a:r>
          </a:p>
        </p:txBody>
      </p:sp>
      <p:grpSp>
        <p:nvGrpSpPr>
          <p:cNvPr id="181" name="Group 103">
            <a:extLst>
              <a:ext uri="{FF2B5EF4-FFF2-40B4-BE49-F238E27FC236}">
                <a16:creationId xmlns:a16="http://schemas.microsoft.com/office/drawing/2014/main" id="{DD5D17F4-952C-C34B-F0FF-A7265615F845}"/>
              </a:ext>
            </a:extLst>
          </p:cNvPr>
          <p:cNvGrpSpPr/>
          <p:nvPr/>
        </p:nvGrpSpPr>
        <p:grpSpPr>
          <a:xfrm>
            <a:off x="3265049" y="1362431"/>
            <a:ext cx="2722080" cy="1547331"/>
            <a:chOff x="574223" y="1933220"/>
            <a:chExt cx="2665436" cy="1441700"/>
          </a:xfrm>
        </p:grpSpPr>
        <p:grpSp>
          <p:nvGrpSpPr>
            <p:cNvPr id="182"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87"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88" name="TextBox 187">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83"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85"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86"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84" name="TextBox 183">
              <a:extLst>
                <a:ext uri="{FF2B5EF4-FFF2-40B4-BE49-F238E27FC236}">
                  <a16:creationId xmlns:a16="http://schemas.microsoft.com/office/drawing/2014/main" id="{91F999D5-3F09-24FE-93B1-1364A83230A1}"/>
                </a:ext>
              </a:extLst>
            </p:cNvPr>
            <p:cNvSpPr txBox="1"/>
            <p:nvPr/>
          </p:nvSpPr>
          <p:spPr>
            <a:xfrm>
              <a:off x="857517" y="2887418"/>
              <a:ext cx="2353339" cy="487502"/>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236,3 εκατ. € | ΣΔΙΤ, ΕΣΠΑ, Ανταποδοτικά Τέλη</a:t>
              </a:r>
            </a:p>
          </p:txBody>
        </p:sp>
      </p:grpSp>
      <p:sp>
        <p:nvSpPr>
          <p:cNvPr id="189" name="Ορθογώνιο 188"/>
          <p:cNvSpPr/>
          <p:nvPr/>
        </p:nvSpPr>
        <p:spPr>
          <a:xfrm>
            <a:off x="3476708" y="1489840"/>
            <a:ext cx="2650436" cy="830997"/>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ΜΕΑ Δυτικού Τομέα Περιφέρειας Κεντρικής Μακεδονίας</a:t>
            </a:r>
          </a:p>
        </p:txBody>
      </p:sp>
      <p:grpSp>
        <p:nvGrpSpPr>
          <p:cNvPr id="190" name="Group 103">
            <a:extLst>
              <a:ext uri="{FF2B5EF4-FFF2-40B4-BE49-F238E27FC236}">
                <a16:creationId xmlns:a16="http://schemas.microsoft.com/office/drawing/2014/main" id="{DD5D17F4-952C-C34B-F0FF-A7265615F845}"/>
              </a:ext>
            </a:extLst>
          </p:cNvPr>
          <p:cNvGrpSpPr/>
          <p:nvPr/>
        </p:nvGrpSpPr>
        <p:grpSpPr>
          <a:xfrm>
            <a:off x="6235208" y="1378777"/>
            <a:ext cx="2722080" cy="1547183"/>
            <a:chOff x="574223" y="1933220"/>
            <a:chExt cx="2665436" cy="1441562"/>
          </a:xfrm>
        </p:grpSpPr>
        <p:grpSp>
          <p:nvGrpSpPr>
            <p:cNvPr id="191"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197"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192" name="Group 96">
              <a:extLst>
                <a:ext uri="{FF2B5EF4-FFF2-40B4-BE49-F238E27FC236}">
                  <a16:creationId xmlns:a16="http://schemas.microsoft.com/office/drawing/2014/main" id="{8F8279C0-1E63-61F1-92E0-8D3D332DD732}"/>
                </a:ext>
              </a:extLst>
            </p:cNvPr>
            <p:cNvGrpSpPr/>
            <p:nvPr/>
          </p:nvGrpSpPr>
          <p:grpSpPr>
            <a:xfrm>
              <a:off x="595105" y="2914091"/>
              <a:ext cx="2644554" cy="460691"/>
              <a:chOff x="595105" y="2914091"/>
              <a:chExt cx="2644554" cy="460691"/>
            </a:xfrm>
          </p:grpSpPr>
          <p:sp>
            <p:nvSpPr>
              <p:cNvPr id="195" name="Rectangle: Top Corners Rounded 92">
                <a:extLst>
                  <a:ext uri="{FF2B5EF4-FFF2-40B4-BE49-F238E27FC236}">
                    <a16:creationId xmlns:a16="http://schemas.microsoft.com/office/drawing/2014/main" id="{9B0F382A-E5D2-754D-136D-326126D05E04}"/>
                  </a:ext>
                </a:extLst>
              </p:cNvPr>
              <p:cNvSpPr/>
              <p:nvPr/>
            </p:nvSpPr>
            <p:spPr>
              <a:xfrm flipV="1">
                <a:off x="595105" y="2914091"/>
                <a:ext cx="2644554" cy="43014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196" name="Rectangle: Rounded Corners 88">
                <a:extLst>
                  <a:ext uri="{FF2B5EF4-FFF2-40B4-BE49-F238E27FC236}">
                    <a16:creationId xmlns:a16="http://schemas.microsoft.com/office/drawing/2014/main" id="{98937720-9C82-9854-BBFB-62BA0EA3742F}"/>
                  </a:ext>
                </a:extLst>
              </p:cNvPr>
              <p:cNvSpPr/>
              <p:nvPr/>
            </p:nvSpPr>
            <p:spPr>
              <a:xfrm rot="16200000" flipV="1">
                <a:off x="1884081" y="3031902"/>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93"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94" name="TextBox 193">
              <a:extLst>
                <a:ext uri="{FF2B5EF4-FFF2-40B4-BE49-F238E27FC236}">
                  <a16:creationId xmlns:a16="http://schemas.microsoft.com/office/drawing/2014/main" id="{91F999D5-3F09-24FE-93B1-1364A83230A1}"/>
                </a:ext>
              </a:extLst>
            </p:cNvPr>
            <p:cNvSpPr txBox="1"/>
            <p:nvPr/>
          </p:nvSpPr>
          <p:spPr>
            <a:xfrm>
              <a:off x="820129" y="2864420"/>
              <a:ext cx="2135201" cy="487502"/>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75 εκατ. € | ΠΑΑ</a:t>
              </a:r>
            </a:p>
            <a:p>
              <a:pPr algn="ctr">
                <a:defRPr/>
              </a:pPr>
              <a:r>
                <a:rPr lang="el-GR" sz="1400" dirty="0">
                  <a:solidFill>
                    <a:srgbClr val="5B9BD5">
                      <a:lumMod val="75000"/>
                    </a:srgbClr>
                  </a:solidFill>
                  <a:cs typeface="Calibri" panose="020F0502020204030204" pitchFamily="34" charset="0"/>
                </a:rPr>
                <a:t>157 εκατ. € | ΤΑΑ, ΣΔΙΤ</a:t>
              </a:r>
              <a:endParaRPr lang="en-US" sz="1400" dirty="0">
                <a:solidFill>
                  <a:srgbClr val="5B9BD5">
                    <a:lumMod val="75000"/>
                  </a:srgbClr>
                </a:solidFill>
                <a:cs typeface="Calibri" panose="020F0502020204030204" pitchFamily="34" charset="0"/>
              </a:endParaRPr>
            </a:p>
          </p:txBody>
        </p:sp>
      </p:grpSp>
      <p:sp>
        <p:nvSpPr>
          <p:cNvPr id="199" name="Ορθογώνιο 198"/>
          <p:cNvSpPr/>
          <p:nvPr/>
        </p:nvSpPr>
        <p:spPr>
          <a:xfrm>
            <a:off x="6446866" y="1500477"/>
            <a:ext cx="2650436" cy="830997"/>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Κατασκευή Φράγματος </a:t>
            </a:r>
            <a:r>
              <a:rPr lang="el-GR" sz="1600" b="1" dirty="0" err="1">
                <a:solidFill>
                  <a:prstClr val="white"/>
                </a:solidFill>
                <a:ea typeface="Calibri" panose="020F0502020204030204" pitchFamily="34" charset="0"/>
                <a:cs typeface="Calibri" panose="020F0502020204030204" pitchFamily="34" charset="0"/>
              </a:rPr>
              <a:t>Αλμωπαίου</a:t>
            </a:r>
            <a:r>
              <a:rPr lang="el-GR" sz="1600" b="1" dirty="0">
                <a:solidFill>
                  <a:prstClr val="white"/>
                </a:solidFill>
                <a:ea typeface="Calibri" panose="020F0502020204030204" pitchFamily="34" charset="0"/>
                <a:cs typeface="Calibri" panose="020F0502020204030204" pitchFamily="34" charset="0"/>
              </a:rPr>
              <a:t> &amp; αρδευτικό δίκτυο</a:t>
            </a:r>
          </a:p>
        </p:txBody>
      </p:sp>
      <p:grpSp>
        <p:nvGrpSpPr>
          <p:cNvPr id="200" name="Group 103">
            <a:extLst>
              <a:ext uri="{FF2B5EF4-FFF2-40B4-BE49-F238E27FC236}">
                <a16:creationId xmlns:a16="http://schemas.microsoft.com/office/drawing/2014/main" id="{DD5D17F4-952C-C34B-F0FF-A7265615F845}"/>
              </a:ext>
            </a:extLst>
          </p:cNvPr>
          <p:cNvGrpSpPr/>
          <p:nvPr/>
        </p:nvGrpSpPr>
        <p:grpSpPr>
          <a:xfrm>
            <a:off x="9168945" y="1356042"/>
            <a:ext cx="2722080" cy="1782287"/>
            <a:chOff x="574223" y="1933220"/>
            <a:chExt cx="2665436" cy="1660617"/>
          </a:xfrm>
        </p:grpSpPr>
        <p:grpSp>
          <p:nvGrpSpPr>
            <p:cNvPr id="201"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206"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07" name="TextBox 206">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202" name="Group 96">
              <a:extLst>
                <a:ext uri="{FF2B5EF4-FFF2-40B4-BE49-F238E27FC236}">
                  <a16:creationId xmlns:a16="http://schemas.microsoft.com/office/drawing/2014/main" id="{8F8279C0-1E63-61F1-92E0-8D3D332DD732}"/>
                </a:ext>
              </a:extLst>
            </p:cNvPr>
            <p:cNvGrpSpPr/>
            <p:nvPr/>
          </p:nvGrpSpPr>
          <p:grpSpPr>
            <a:xfrm>
              <a:off x="595105" y="2914090"/>
              <a:ext cx="2644554" cy="679747"/>
              <a:chOff x="595105" y="2914090"/>
              <a:chExt cx="2644554" cy="679747"/>
            </a:xfrm>
          </p:grpSpPr>
          <p:sp>
            <p:nvSpPr>
              <p:cNvPr id="204" name="Rectangle: Top Corners Rounded 92">
                <a:extLst>
                  <a:ext uri="{FF2B5EF4-FFF2-40B4-BE49-F238E27FC236}">
                    <a16:creationId xmlns:a16="http://schemas.microsoft.com/office/drawing/2014/main" id="{9B0F382A-E5D2-754D-136D-326126D05E04}"/>
                  </a:ext>
                </a:extLst>
              </p:cNvPr>
              <p:cNvSpPr/>
              <p:nvPr/>
            </p:nvSpPr>
            <p:spPr>
              <a:xfrm flipV="1">
                <a:off x="595105" y="2914090"/>
                <a:ext cx="2644554" cy="667882"/>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205" name="Rectangle: Rounded Corners 88">
                <a:extLst>
                  <a:ext uri="{FF2B5EF4-FFF2-40B4-BE49-F238E27FC236}">
                    <a16:creationId xmlns:a16="http://schemas.microsoft.com/office/drawing/2014/main" id="{98937720-9C82-9854-BBFB-62BA0EA3742F}"/>
                  </a:ext>
                </a:extLst>
              </p:cNvPr>
              <p:cNvSpPr/>
              <p:nvPr/>
            </p:nvSpPr>
            <p:spPr>
              <a:xfrm rot="16200000" flipV="1">
                <a:off x="1838637" y="3250957"/>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203" name="TextBox 202">
              <a:extLst>
                <a:ext uri="{FF2B5EF4-FFF2-40B4-BE49-F238E27FC236}">
                  <a16:creationId xmlns:a16="http://schemas.microsoft.com/office/drawing/2014/main" id="{91F999D5-3F09-24FE-93B1-1364A83230A1}"/>
                </a:ext>
              </a:extLst>
            </p:cNvPr>
            <p:cNvSpPr txBox="1"/>
            <p:nvPr/>
          </p:nvSpPr>
          <p:spPr>
            <a:xfrm>
              <a:off x="931596" y="3057474"/>
              <a:ext cx="1813183"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67,5 εκατ. € | ΕΣΠΑ</a:t>
              </a:r>
              <a:endParaRPr lang="en-US" sz="1400" dirty="0">
                <a:solidFill>
                  <a:srgbClr val="5B9BD5">
                    <a:lumMod val="75000"/>
                  </a:srgbClr>
                </a:solidFill>
                <a:cs typeface="Calibri" panose="020F0502020204030204" pitchFamily="34" charset="0"/>
              </a:endParaRPr>
            </a:p>
          </p:txBody>
        </p:sp>
      </p:grpSp>
      <p:sp>
        <p:nvSpPr>
          <p:cNvPr id="208" name="Ορθογώνιο 207"/>
          <p:cNvSpPr/>
          <p:nvPr/>
        </p:nvSpPr>
        <p:spPr>
          <a:xfrm>
            <a:off x="9308960" y="1512079"/>
            <a:ext cx="2650436" cy="584775"/>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Περιφερειακή οδός Κατερίνης - Β` φάση</a:t>
            </a:r>
          </a:p>
        </p:txBody>
      </p:sp>
      <p:grpSp>
        <p:nvGrpSpPr>
          <p:cNvPr id="234" name="Group 103">
            <a:extLst>
              <a:ext uri="{FF2B5EF4-FFF2-40B4-BE49-F238E27FC236}">
                <a16:creationId xmlns:a16="http://schemas.microsoft.com/office/drawing/2014/main" id="{DD5D17F4-952C-C34B-F0FF-A7265615F845}"/>
              </a:ext>
            </a:extLst>
          </p:cNvPr>
          <p:cNvGrpSpPr/>
          <p:nvPr/>
        </p:nvGrpSpPr>
        <p:grpSpPr>
          <a:xfrm>
            <a:off x="4715861" y="3945184"/>
            <a:ext cx="2722080" cy="1827890"/>
            <a:chOff x="574223" y="1933220"/>
            <a:chExt cx="2665436" cy="1703106"/>
          </a:xfrm>
        </p:grpSpPr>
        <p:grpSp>
          <p:nvGrpSpPr>
            <p:cNvPr id="235"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241"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42" name="TextBox 241">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236" name="Group 96">
              <a:extLst>
                <a:ext uri="{FF2B5EF4-FFF2-40B4-BE49-F238E27FC236}">
                  <a16:creationId xmlns:a16="http://schemas.microsoft.com/office/drawing/2014/main" id="{8F8279C0-1E63-61F1-92E0-8D3D332DD732}"/>
                </a:ext>
              </a:extLst>
            </p:cNvPr>
            <p:cNvGrpSpPr/>
            <p:nvPr/>
          </p:nvGrpSpPr>
          <p:grpSpPr>
            <a:xfrm>
              <a:off x="595105" y="2914090"/>
              <a:ext cx="2644554" cy="722236"/>
              <a:chOff x="595105" y="2914090"/>
              <a:chExt cx="2644554" cy="722236"/>
            </a:xfrm>
          </p:grpSpPr>
          <p:sp>
            <p:nvSpPr>
              <p:cNvPr id="239" name="Rectangle: Top Corners Rounded 92">
                <a:extLst>
                  <a:ext uri="{FF2B5EF4-FFF2-40B4-BE49-F238E27FC236}">
                    <a16:creationId xmlns:a16="http://schemas.microsoft.com/office/drawing/2014/main" id="{9B0F382A-E5D2-754D-136D-326126D05E04}"/>
                  </a:ext>
                </a:extLst>
              </p:cNvPr>
              <p:cNvSpPr/>
              <p:nvPr/>
            </p:nvSpPr>
            <p:spPr>
              <a:xfrm flipV="1">
                <a:off x="595105" y="2914090"/>
                <a:ext cx="2644554" cy="710288"/>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240" name="Rectangle: Rounded Corners 88">
                <a:extLst>
                  <a:ext uri="{FF2B5EF4-FFF2-40B4-BE49-F238E27FC236}">
                    <a16:creationId xmlns:a16="http://schemas.microsoft.com/office/drawing/2014/main" id="{98937720-9C82-9854-BBFB-62BA0EA3742F}"/>
                  </a:ext>
                </a:extLst>
              </p:cNvPr>
              <p:cNvSpPr/>
              <p:nvPr/>
            </p:nvSpPr>
            <p:spPr>
              <a:xfrm rot="16200000" flipV="1">
                <a:off x="1938426" y="3293446"/>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237" name="Arc 86">
              <a:extLst>
                <a:ext uri="{FF2B5EF4-FFF2-40B4-BE49-F238E27FC236}">
                  <a16:creationId xmlns:a16="http://schemas.microsoft.com/office/drawing/2014/main" id="{507A0791-B84D-F66E-5584-ADCB1E356EB0}"/>
                </a:ext>
              </a:extLst>
            </p:cNvPr>
            <p:cNvSpPr/>
            <p:nvPr/>
          </p:nvSpPr>
          <p:spPr>
            <a:xfrm rot="16200000" flipV="1">
              <a:off x="1568492" y="2104943"/>
              <a:ext cx="32402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38" name="TextBox 237">
              <a:extLst>
                <a:ext uri="{FF2B5EF4-FFF2-40B4-BE49-F238E27FC236}">
                  <a16:creationId xmlns:a16="http://schemas.microsoft.com/office/drawing/2014/main" id="{91F999D5-3F09-24FE-93B1-1364A83230A1}"/>
                </a:ext>
              </a:extLst>
            </p:cNvPr>
            <p:cNvSpPr txBox="1"/>
            <p:nvPr/>
          </p:nvSpPr>
          <p:spPr>
            <a:xfrm>
              <a:off x="759646" y="2925115"/>
              <a:ext cx="2375811" cy="688238"/>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91 εκατ. € | Ευρωπαϊκή Τράπεζα Επενδύσεων, Ίδιοι πόροι</a:t>
              </a:r>
            </a:p>
          </p:txBody>
        </p:sp>
      </p:grpSp>
      <p:sp>
        <p:nvSpPr>
          <p:cNvPr id="243" name="Ορθογώνιο 242"/>
          <p:cNvSpPr/>
          <p:nvPr/>
        </p:nvSpPr>
        <p:spPr>
          <a:xfrm>
            <a:off x="4807183" y="4094801"/>
            <a:ext cx="2650436" cy="830997"/>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Αγωγός Νέας Μεσημβρίας –Ευζώνων/ Γευγελή και Μετρητικός Σταθμός</a:t>
            </a:r>
          </a:p>
        </p:txBody>
      </p:sp>
      <p:grpSp>
        <p:nvGrpSpPr>
          <p:cNvPr id="244" name="Group 103">
            <a:extLst>
              <a:ext uri="{FF2B5EF4-FFF2-40B4-BE49-F238E27FC236}">
                <a16:creationId xmlns:a16="http://schemas.microsoft.com/office/drawing/2014/main" id="{DD5D17F4-952C-C34B-F0FF-A7265615F845}"/>
              </a:ext>
            </a:extLst>
          </p:cNvPr>
          <p:cNvGrpSpPr/>
          <p:nvPr/>
        </p:nvGrpSpPr>
        <p:grpSpPr>
          <a:xfrm>
            <a:off x="7723211" y="3945185"/>
            <a:ext cx="2722080" cy="1846717"/>
            <a:chOff x="574223" y="1933220"/>
            <a:chExt cx="2665436" cy="1720647"/>
          </a:xfrm>
        </p:grpSpPr>
        <p:grpSp>
          <p:nvGrpSpPr>
            <p:cNvPr id="245"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250"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51" name="TextBox 250">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246" name="Group 96">
              <a:extLst>
                <a:ext uri="{FF2B5EF4-FFF2-40B4-BE49-F238E27FC236}">
                  <a16:creationId xmlns:a16="http://schemas.microsoft.com/office/drawing/2014/main" id="{8F8279C0-1E63-61F1-92E0-8D3D332DD732}"/>
                </a:ext>
              </a:extLst>
            </p:cNvPr>
            <p:cNvGrpSpPr/>
            <p:nvPr/>
          </p:nvGrpSpPr>
          <p:grpSpPr>
            <a:xfrm>
              <a:off x="595105" y="2914090"/>
              <a:ext cx="2644554" cy="739777"/>
              <a:chOff x="595105" y="2914090"/>
              <a:chExt cx="2644554" cy="739777"/>
            </a:xfrm>
          </p:grpSpPr>
          <p:sp>
            <p:nvSpPr>
              <p:cNvPr id="248" name="Rectangle: Top Corners Rounded 92">
                <a:extLst>
                  <a:ext uri="{FF2B5EF4-FFF2-40B4-BE49-F238E27FC236}">
                    <a16:creationId xmlns:a16="http://schemas.microsoft.com/office/drawing/2014/main" id="{9B0F382A-E5D2-754D-136D-326126D05E04}"/>
                  </a:ext>
                </a:extLst>
              </p:cNvPr>
              <p:cNvSpPr/>
              <p:nvPr/>
            </p:nvSpPr>
            <p:spPr>
              <a:xfrm flipV="1">
                <a:off x="595105" y="2914090"/>
                <a:ext cx="2644554" cy="710288"/>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249" name="Rectangle: Rounded Corners 88">
                <a:extLst>
                  <a:ext uri="{FF2B5EF4-FFF2-40B4-BE49-F238E27FC236}">
                    <a16:creationId xmlns:a16="http://schemas.microsoft.com/office/drawing/2014/main" id="{98937720-9C82-9854-BBFB-62BA0EA3742F}"/>
                  </a:ext>
                </a:extLst>
              </p:cNvPr>
              <p:cNvSpPr/>
              <p:nvPr/>
            </p:nvSpPr>
            <p:spPr>
              <a:xfrm rot="16200000" flipV="1">
                <a:off x="1850619" y="3310987"/>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247" name="TextBox 246">
              <a:extLst>
                <a:ext uri="{FF2B5EF4-FFF2-40B4-BE49-F238E27FC236}">
                  <a16:creationId xmlns:a16="http://schemas.microsoft.com/office/drawing/2014/main" id="{91F999D5-3F09-24FE-93B1-1364A83230A1}"/>
                </a:ext>
              </a:extLst>
            </p:cNvPr>
            <p:cNvSpPr txBox="1"/>
            <p:nvPr/>
          </p:nvSpPr>
          <p:spPr>
            <a:xfrm>
              <a:off x="683413" y="3125161"/>
              <a:ext cx="2353339" cy="286766"/>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10 εκατ. € | ΕΣΠΑ</a:t>
              </a:r>
            </a:p>
          </p:txBody>
        </p:sp>
      </p:grpSp>
      <p:sp>
        <p:nvSpPr>
          <p:cNvPr id="252" name="Ορθογώνιο 251"/>
          <p:cNvSpPr/>
          <p:nvPr/>
        </p:nvSpPr>
        <p:spPr>
          <a:xfrm>
            <a:off x="7934870" y="4072593"/>
            <a:ext cx="2650436" cy="830997"/>
          </a:xfrm>
          <a:prstGeom prst="rect">
            <a:avLst/>
          </a:prstGeom>
        </p:spPr>
        <p:txBody>
          <a:bodyPr wrap="square">
            <a:spAutoFit/>
          </a:bodyPr>
          <a:lstStyle/>
          <a:p>
            <a:r>
              <a:rPr lang="el-GR" sz="1600" b="1" dirty="0">
                <a:solidFill>
                  <a:schemeClr val="bg1"/>
                </a:solidFill>
                <a:latin typeface="Calibri" panose="020F0502020204030204" pitchFamily="34" charset="0"/>
                <a:ea typeface="Calibri" panose="020F0502020204030204" pitchFamily="34" charset="0"/>
                <a:cs typeface="Calibri" panose="020F0502020204030204" pitchFamily="34" charset="0"/>
              </a:rPr>
              <a:t>Στερέωση, συντήρηση, αναστήλωση και ανάδειξη του Ανακτόρου των Αιγών</a:t>
            </a:r>
            <a:endPar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2" name="Slide Number Placeholder 2">
            <a:extLst>
              <a:ext uri="{FF2B5EF4-FFF2-40B4-BE49-F238E27FC236}">
                <a16:creationId xmlns:a16="http://schemas.microsoft.com/office/drawing/2014/main" id="{1DBEEF7C-169B-4461-8B6E-2EF269BB1762}"/>
              </a:ext>
            </a:extLst>
          </p:cNvPr>
          <p:cNvSpPr txBox="1">
            <a:spLocks/>
          </p:cNvSpPr>
          <p:nvPr/>
        </p:nvSpPr>
        <p:spPr>
          <a:xfrm>
            <a:off x="4070414" y="5190140"/>
            <a:ext cx="352912" cy="228600"/>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2">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E5F16F5-D49A-49CE-BC27-103E792F34AA}" type="slidenum">
              <a:rPr lang="en-US" smtClean="0">
                <a:solidFill>
                  <a:srgbClr val="FFFFFF">
                    <a:lumMod val="85000"/>
                  </a:srgbClr>
                </a:solidFill>
              </a:rPr>
              <a:pPr>
                <a:defRPr/>
              </a:pPr>
              <a:t>20</a:t>
            </a:fld>
            <a:endParaRPr lang="en-US" dirty="0">
              <a:solidFill>
                <a:srgbClr val="FFFFFF">
                  <a:lumMod val="85000"/>
                </a:srgbClr>
              </a:solidFill>
            </a:endParaRPr>
          </a:p>
        </p:txBody>
      </p:sp>
      <p:grpSp>
        <p:nvGrpSpPr>
          <p:cNvPr id="63" name="Group 103">
            <a:extLst>
              <a:ext uri="{FF2B5EF4-FFF2-40B4-BE49-F238E27FC236}">
                <a16:creationId xmlns:a16="http://schemas.microsoft.com/office/drawing/2014/main" id="{DD5D17F4-952C-C34B-F0FF-A7265615F845}"/>
              </a:ext>
            </a:extLst>
          </p:cNvPr>
          <p:cNvGrpSpPr/>
          <p:nvPr/>
        </p:nvGrpSpPr>
        <p:grpSpPr>
          <a:xfrm>
            <a:off x="1478080" y="3941717"/>
            <a:ext cx="2722080" cy="1782287"/>
            <a:chOff x="574223" y="1933220"/>
            <a:chExt cx="2665436" cy="1660617"/>
          </a:xfrm>
        </p:grpSpPr>
        <p:grpSp>
          <p:nvGrpSpPr>
            <p:cNvPr id="65" name="Group 89">
              <a:extLst>
                <a:ext uri="{FF2B5EF4-FFF2-40B4-BE49-F238E27FC236}">
                  <a16:creationId xmlns:a16="http://schemas.microsoft.com/office/drawing/2014/main" id="{1C1FD816-CEC1-C3ED-86C2-ED18D5E4B8E0}"/>
                </a:ext>
              </a:extLst>
            </p:cNvPr>
            <p:cNvGrpSpPr/>
            <p:nvPr/>
          </p:nvGrpSpPr>
          <p:grpSpPr>
            <a:xfrm>
              <a:off x="574223" y="1933220"/>
              <a:ext cx="2665436" cy="1003680"/>
              <a:chOff x="574223" y="1933220"/>
              <a:chExt cx="2665436" cy="1003680"/>
            </a:xfrm>
          </p:grpSpPr>
          <p:sp>
            <p:nvSpPr>
              <p:cNvPr id="70" name="Rectangle: Top Corners Rounded 90">
                <a:extLst>
                  <a:ext uri="{FF2B5EF4-FFF2-40B4-BE49-F238E27FC236}">
                    <a16:creationId xmlns:a16="http://schemas.microsoft.com/office/drawing/2014/main" id="{7D9225C4-E798-445F-59BC-4EEE2065BA4C}"/>
                  </a:ext>
                </a:extLst>
              </p:cNvPr>
              <p:cNvSpPr/>
              <p:nvPr/>
            </p:nvSpPr>
            <p:spPr>
              <a:xfrm>
                <a:off x="574223" y="1933220"/>
                <a:ext cx="2665436" cy="1003680"/>
              </a:xfrm>
              <a:prstGeom prst="round2Same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algn="ctr" defTabSz="457200">
                  <a:defRPr/>
                </a:pPr>
                <a:endParaRPr lang="en-US" sz="1400" b="1" kern="0" dirty="0">
                  <a:solidFill>
                    <a:srgbClr val="FFFFFF"/>
                  </a:solidFill>
                  <a:latin typeface="Arial" panose="020B0604020202020204" pitchFamily="34" charset="0"/>
                  <a:cs typeface="Arial" panose="020B0604020202020204" pitchFamily="34" charset="0"/>
                </a:endParaRPr>
              </a:p>
            </p:txBody>
          </p:sp>
        </p:grpSp>
        <p:grpSp>
          <p:nvGrpSpPr>
            <p:cNvPr id="66" name="Group 96">
              <a:extLst>
                <a:ext uri="{FF2B5EF4-FFF2-40B4-BE49-F238E27FC236}">
                  <a16:creationId xmlns:a16="http://schemas.microsoft.com/office/drawing/2014/main" id="{8F8279C0-1E63-61F1-92E0-8D3D332DD732}"/>
                </a:ext>
              </a:extLst>
            </p:cNvPr>
            <p:cNvGrpSpPr/>
            <p:nvPr/>
          </p:nvGrpSpPr>
          <p:grpSpPr>
            <a:xfrm>
              <a:off x="595105" y="2914090"/>
              <a:ext cx="2644554" cy="679747"/>
              <a:chOff x="595105" y="2914090"/>
              <a:chExt cx="2644554" cy="679747"/>
            </a:xfrm>
          </p:grpSpPr>
          <p:sp>
            <p:nvSpPr>
              <p:cNvPr id="68" name="Rectangle: Top Corners Rounded 92">
                <a:extLst>
                  <a:ext uri="{FF2B5EF4-FFF2-40B4-BE49-F238E27FC236}">
                    <a16:creationId xmlns:a16="http://schemas.microsoft.com/office/drawing/2014/main" id="{9B0F382A-E5D2-754D-136D-326126D05E04}"/>
                  </a:ext>
                </a:extLst>
              </p:cNvPr>
              <p:cNvSpPr/>
              <p:nvPr/>
            </p:nvSpPr>
            <p:spPr>
              <a:xfrm flipV="1">
                <a:off x="595105" y="2914090"/>
                <a:ext cx="2644554" cy="667882"/>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000000">
                      <a:lumMod val="85000"/>
                      <a:lumOff val="15000"/>
                    </a:srgbClr>
                  </a:solidFill>
                </a:endParaRPr>
              </a:p>
            </p:txBody>
          </p:sp>
          <p:sp>
            <p:nvSpPr>
              <p:cNvPr id="69" name="Rectangle: Rounded Corners 88">
                <a:extLst>
                  <a:ext uri="{FF2B5EF4-FFF2-40B4-BE49-F238E27FC236}">
                    <a16:creationId xmlns:a16="http://schemas.microsoft.com/office/drawing/2014/main" id="{98937720-9C82-9854-BBFB-62BA0EA3742F}"/>
                  </a:ext>
                </a:extLst>
              </p:cNvPr>
              <p:cNvSpPr/>
              <p:nvPr/>
            </p:nvSpPr>
            <p:spPr>
              <a:xfrm rot="16200000" flipV="1">
                <a:off x="1838637" y="3250957"/>
                <a:ext cx="45719" cy="64004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67" name="TextBox 66">
              <a:extLst>
                <a:ext uri="{FF2B5EF4-FFF2-40B4-BE49-F238E27FC236}">
                  <a16:creationId xmlns:a16="http://schemas.microsoft.com/office/drawing/2014/main" id="{91F999D5-3F09-24FE-93B1-1364A83230A1}"/>
                </a:ext>
              </a:extLst>
            </p:cNvPr>
            <p:cNvSpPr txBox="1"/>
            <p:nvPr/>
          </p:nvSpPr>
          <p:spPr>
            <a:xfrm>
              <a:off x="931595" y="2957107"/>
              <a:ext cx="2114068" cy="487502"/>
            </a:xfrm>
            <a:prstGeom prst="rect">
              <a:avLst/>
            </a:prstGeom>
            <a:noFill/>
          </p:spPr>
          <p:txBody>
            <a:bodyPr wrap="square" rtlCol="0" anchor="ctr">
              <a:spAutoFit/>
            </a:bodyPr>
            <a:lstStyle/>
            <a:p>
              <a:pPr algn="ctr">
                <a:defRPr/>
              </a:pPr>
              <a:r>
                <a:rPr lang="el-GR" sz="1400" dirty="0">
                  <a:solidFill>
                    <a:srgbClr val="5B9BD5">
                      <a:lumMod val="75000"/>
                    </a:srgbClr>
                  </a:solidFill>
                  <a:cs typeface="Calibri" panose="020F0502020204030204" pitchFamily="34" charset="0"/>
                </a:rPr>
                <a:t>433 εκατ. € για 3 νοσοκομεία | Δωρεά ΙΣΝ</a:t>
              </a:r>
              <a:endParaRPr lang="en-US" sz="1400" dirty="0">
                <a:solidFill>
                  <a:srgbClr val="5B9BD5">
                    <a:lumMod val="75000"/>
                  </a:srgbClr>
                </a:solidFill>
                <a:cs typeface="Calibri" panose="020F0502020204030204" pitchFamily="34" charset="0"/>
              </a:endParaRPr>
            </a:p>
          </p:txBody>
        </p:sp>
      </p:grpSp>
      <p:sp>
        <p:nvSpPr>
          <p:cNvPr id="72" name="Ορθογώνιο 71"/>
          <p:cNvSpPr/>
          <p:nvPr/>
        </p:nvSpPr>
        <p:spPr>
          <a:xfrm>
            <a:off x="1524565" y="4242405"/>
            <a:ext cx="2650436" cy="338554"/>
          </a:xfrm>
          <a:prstGeom prst="rect">
            <a:avLst/>
          </a:prstGeom>
        </p:spPr>
        <p:txBody>
          <a:bodyPr wrap="square">
            <a:spAutoFit/>
          </a:bodyPr>
          <a:lstStyle/>
          <a:p>
            <a:r>
              <a:rPr lang="el-GR" sz="1600" b="1" dirty="0">
                <a:solidFill>
                  <a:prstClr val="white"/>
                </a:solidFill>
                <a:ea typeface="Calibri" panose="020F0502020204030204" pitchFamily="34" charset="0"/>
                <a:cs typeface="Calibri" panose="020F0502020204030204" pitchFamily="34" charset="0"/>
              </a:rPr>
              <a:t>ΙΣΝ Παιδιατρικό Νοσοκομείο</a:t>
            </a:r>
          </a:p>
        </p:txBody>
      </p:sp>
    </p:spTree>
    <p:extLst>
      <p:ext uri="{BB962C8B-B14F-4D97-AF65-F5344CB8AC3E}">
        <p14:creationId xmlns:p14="http://schemas.microsoft.com/office/powerpoint/2010/main" val="317308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5272A5F-9D44-258A-2B1A-9DDB0B5A0B28}"/>
              </a:ext>
            </a:extLst>
          </p:cNvPr>
          <p:cNvSpPr txBox="1">
            <a:spLocks noGrp="1"/>
          </p:cNvSpPr>
          <p:nvPr>
            <p:ph type="ctrTitle"/>
          </p:nvPr>
        </p:nvSpPr>
        <p:spPr>
          <a:xfrm>
            <a:off x="3082052" y="2336428"/>
            <a:ext cx="8096250" cy="275148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l-GR" sz="4800" b="1" spc="300" dirty="0">
                <a:ln/>
                <a:solidFill>
                  <a:schemeClr val="accent1">
                    <a:lumMod val="50000"/>
                  </a:schemeClr>
                </a:solidFill>
              </a:rPr>
              <a:t>Κεντρική Μακεδονία</a:t>
            </a:r>
            <a:br>
              <a:rPr lang="el-GR" sz="4800" b="1" spc="300" dirty="0">
                <a:ln/>
                <a:solidFill>
                  <a:schemeClr val="accent1">
                    <a:lumMod val="50000"/>
                  </a:schemeClr>
                </a:solidFill>
              </a:rPr>
            </a:br>
            <a:br>
              <a:rPr lang="el-GR" sz="4800" b="1" spc="300" dirty="0">
                <a:ln/>
                <a:solidFill>
                  <a:schemeClr val="accent1">
                    <a:lumMod val="50000"/>
                  </a:schemeClr>
                </a:solidFill>
              </a:rPr>
            </a:br>
            <a:r>
              <a:rPr lang="el-GR" sz="4800" b="1" spc="300" dirty="0">
                <a:ln/>
                <a:solidFill>
                  <a:schemeClr val="accent1">
                    <a:lumMod val="50000"/>
                  </a:schemeClr>
                </a:solidFill>
              </a:rPr>
              <a:t>Εμβληματικά έργα Θεσσαλονίκης</a:t>
            </a:r>
          </a:p>
        </p:txBody>
      </p:sp>
    </p:spTree>
    <p:extLst>
      <p:ext uri="{BB962C8B-B14F-4D97-AF65-F5344CB8AC3E}">
        <p14:creationId xmlns:p14="http://schemas.microsoft.com/office/powerpoint/2010/main" val="2518310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C5856-9D0D-1432-2B64-C743BB072A19}"/>
              </a:ext>
            </a:extLst>
          </p:cNvPr>
          <p:cNvSpPr txBox="1"/>
          <p:nvPr/>
        </p:nvSpPr>
        <p:spPr>
          <a:xfrm>
            <a:off x="0" y="1454944"/>
            <a:ext cx="10529453" cy="1754326"/>
          </a:xfrm>
          <a:prstGeom prst="rect">
            <a:avLst/>
          </a:prstGeom>
          <a:noFill/>
        </p:spPr>
        <p:txBody>
          <a:bodyPr wrap="square" rtlCol="0">
            <a:spAutoFit/>
          </a:bodyPr>
          <a:lstStyle/>
          <a:p>
            <a:pPr algn="r"/>
            <a:endParaRPr lang="el-GR" sz="3600" b="1" dirty="0">
              <a:solidFill>
                <a:srgbClr val="374C81"/>
              </a:solidFill>
              <a:ea typeface="Calibri" panose="020F0502020204030204"/>
              <a:cs typeface="Calibri" panose="020F0502020204030204"/>
            </a:endParaRPr>
          </a:p>
          <a:p>
            <a:pPr algn="r"/>
            <a:r>
              <a:rPr lang="el-GR" sz="3600" b="1" dirty="0">
                <a:solidFill>
                  <a:srgbClr val="374C81"/>
                </a:solidFill>
                <a:ea typeface="Calibri" panose="020F0502020204030204"/>
                <a:cs typeface="Calibri" panose="020F0502020204030204"/>
              </a:rPr>
              <a:t>Υπουργείο Εθνικής </a:t>
            </a:r>
          </a:p>
          <a:p>
            <a:pPr algn="r"/>
            <a:r>
              <a:rPr lang="el-GR" sz="3600" b="1" dirty="0">
                <a:solidFill>
                  <a:srgbClr val="374C81"/>
                </a:solidFill>
                <a:ea typeface="Calibri" panose="020F0502020204030204"/>
                <a:cs typeface="Calibri" panose="020F0502020204030204"/>
              </a:rPr>
              <a:t>Οικονομίας &amp; Οικονομικών</a:t>
            </a:r>
            <a:endParaRPr lang="x-none" sz="3600" b="1" dirty="0">
              <a:solidFill>
                <a:srgbClr val="374C81"/>
              </a:solidFill>
              <a:ea typeface="Calibri" panose="020F0502020204030204"/>
              <a:cs typeface="Calibri" panose="020F0502020204030204"/>
            </a:endParaRPr>
          </a:p>
        </p:txBody>
      </p:sp>
    </p:spTree>
    <p:extLst>
      <p:ext uri="{BB962C8B-B14F-4D97-AF65-F5344CB8AC3E}">
        <p14:creationId xmlns:p14="http://schemas.microsoft.com/office/powerpoint/2010/main" val="2676870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ταυτότητα της Περιφέρειας Κεντρικής Μακεδονίας</a:t>
            </a:r>
            <a:endParaRPr lang="en-US" dirty="0"/>
          </a:p>
        </p:txBody>
      </p:sp>
      <p:sp>
        <p:nvSpPr>
          <p:cNvPr id="8" name="Ορθογώνιο 7"/>
          <p:cNvSpPr/>
          <p:nvPr/>
        </p:nvSpPr>
        <p:spPr>
          <a:xfrm>
            <a:off x="324630" y="1163635"/>
            <a:ext cx="11523059" cy="5786199"/>
          </a:xfrm>
          <a:prstGeom prst="rect">
            <a:avLst/>
          </a:prstGeom>
        </p:spPr>
        <p:txBody>
          <a:bodyPr wrap="square">
            <a:spAutoFit/>
          </a:bodyPr>
          <a:lstStyle/>
          <a:p>
            <a:pPr lvl="0" algn="just">
              <a:buFont typeface="Arial" panose="020B0604020202020204" pitchFamily="34" charset="0"/>
              <a:buChar char="•"/>
              <a:defRPr/>
            </a:pPr>
            <a:endParaRPr lang="el-GR" sz="5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gn="just">
              <a:buFont typeface="Arial" panose="020B0604020202020204" pitchFamily="34" charset="0"/>
              <a:buChar char="•"/>
              <a:defRPr/>
            </a:pP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 Το σχέδιο για την Κεντρική Μακεδονία αξιοποιεί τις αναπτυξιακές δυνατότητες της Περιφέρειας μέσω των </a:t>
            </a:r>
            <a:r>
              <a:rPr lang="el-GR" sz="2000" b="1" dirty="0">
                <a:solidFill>
                  <a:srgbClr val="0070C0"/>
                </a:solidFill>
                <a:latin typeface="Calibri" panose="020F0502020204030204" pitchFamily="34" charset="0"/>
                <a:ea typeface="Calibri" panose="020F0502020204030204" pitchFamily="34" charset="0"/>
                <a:cs typeface="Calibri" panose="020F0502020204030204" pitchFamily="34" charset="0"/>
              </a:rPr>
              <a:t>συγκριτικών πλεονεκτημάτων </a:t>
            </a: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που διαθέτει, όπως την ποικιλομορφία του φυσικού περιβάλλοντος, τη γεωγραφική θέση και τον πολιτισμό, με ατμομηχανή της ανάπτυξης την </a:t>
            </a:r>
            <a:r>
              <a:rPr lang="el-GR" sz="2000" b="1" dirty="0">
                <a:solidFill>
                  <a:srgbClr val="0070C0"/>
                </a:solidFill>
                <a:latin typeface="Calibri" panose="020F0502020204030204" pitchFamily="34" charset="0"/>
                <a:ea typeface="Calibri" panose="020F0502020204030204" pitchFamily="34" charset="0"/>
                <a:cs typeface="Calibri" panose="020F0502020204030204" pitchFamily="34" charset="0"/>
              </a:rPr>
              <a:t>ευρύτερη περιοχή της Θεσσαλονίκης</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p>
          <a:p>
            <a:pPr lvl="0" algn="just">
              <a:buFont typeface="Arial" panose="020B0604020202020204" pitchFamily="34" charset="0"/>
              <a:buChar char="•"/>
              <a:defRPr/>
            </a:pPr>
            <a:endPar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algn="just">
              <a:buFont typeface="Arial" panose="020B0604020202020204" pitchFamily="34" charset="0"/>
              <a:buChar char="•"/>
              <a:defRPr/>
            </a:pP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Η πλεονεκτική γεωγραφική θέση της, την καθιστά διάδρομο των ηπειρωτικών δικτύων μεταφορών, επικοινωνίας και ενέργειας της χώρας προς τις χώρες της Βαλκανικής και την Τουρκία, αλλά και κύριο </a:t>
            </a:r>
            <a:r>
              <a:rPr lang="el-GR" sz="2000" b="1" dirty="0">
                <a:solidFill>
                  <a:srgbClr val="0070C0"/>
                </a:solidFill>
                <a:latin typeface="Calibri" panose="020F0502020204030204" pitchFamily="34" charset="0"/>
                <a:ea typeface="Calibri" panose="020F0502020204030204" pitchFamily="34" charset="0"/>
                <a:cs typeface="Calibri" panose="020F0502020204030204" pitchFamily="34" charset="0"/>
              </a:rPr>
              <a:t>διαμετακομιστικό κόμβο </a:t>
            </a: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για την περιοχή της Ν.Α. Ευρώπης. </a:t>
            </a:r>
          </a:p>
          <a:p>
            <a:pPr algn="just">
              <a:buFont typeface="Arial" panose="020B0604020202020204" pitchFamily="34" charset="0"/>
              <a:buChar char="•"/>
              <a:defRPr/>
            </a:pPr>
            <a:endPar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Η </a:t>
            </a:r>
            <a:r>
              <a:rPr kumimoji="0" lang="el-G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ανεργία</a:t>
            </a: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στην Περιφέρεια Κεντρικής Μακεδονίας ανήλθε σε 14,1% το 2023, ενώ το 2019 ήταν 19,6%.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Σύμφωνα με τις εκτιμήσεις του Υπουργείου Οικονομικών, το </a:t>
            </a:r>
            <a:r>
              <a:rPr kumimoji="0" lang="el-G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ΑΕΠ</a:t>
            </a: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l-G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αυξήθηκε</a:t>
            </a: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το 2023 κατά 20,9% σε σχέση με το 2019.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buFont typeface="Arial" panose="020B0604020202020204" pitchFamily="34" charset="0"/>
              <a:buChar char="•"/>
              <a:defRPr/>
            </a:pPr>
            <a:r>
              <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Από το 2019 έως σήμερα ο αριθμός των </a:t>
            </a:r>
            <a:r>
              <a:rPr lang="el-GR" sz="2000" b="1" dirty="0">
                <a:solidFill>
                  <a:srgbClr val="0070C0"/>
                </a:solidFill>
                <a:latin typeface="Calibri" panose="020F0502020204030204" pitchFamily="34" charset="0"/>
                <a:ea typeface="Calibri" panose="020F0502020204030204" pitchFamily="34" charset="0"/>
                <a:cs typeface="Calibri" panose="020F0502020204030204" pitchFamily="34" charset="0"/>
              </a:rPr>
              <a:t>επιχειρήσεων</a:t>
            </a: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 στην Περιφέρεια Κεντρικής Μακεδονίας αυξήθηκε κατά 22.294 επιχειρήσεις (+17,8%).</a:t>
            </a:r>
            <a:endPar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5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tabLst/>
              <a:defRPr/>
            </a:pPr>
            <a:endParaRPr kumimoji="0" lang="el-G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7767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Συγκεντρωτικά στοιχεία χρηματοδοτήσεων</a:t>
            </a:r>
            <a:endParaRPr lang="en-US" dirty="0"/>
          </a:p>
        </p:txBody>
      </p:sp>
      <p:graphicFrame>
        <p:nvGraphicFramePr>
          <p:cNvPr id="5" name="Πίνακας 4">
            <a:extLst>
              <a:ext uri="{FF2B5EF4-FFF2-40B4-BE49-F238E27FC236}">
                <a16:creationId xmlns:a16="http://schemas.microsoft.com/office/drawing/2014/main" id="{68170B4D-6C33-3F10-8DF8-D9F6A0128E6A}"/>
              </a:ext>
            </a:extLst>
          </p:cNvPr>
          <p:cNvGraphicFramePr>
            <a:graphicFrameLocks noGrp="1"/>
          </p:cNvGraphicFramePr>
          <p:nvPr>
            <p:extLst>
              <p:ext uri="{D42A27DB-BD31-4B8C-83A1-F6EECF244321}">
                <p14:modId xmlns:p14="http://schemas.microsoft.com/office/powerpoint/2010/main" val="1718599890"/>
              </p:ext>
            </p:extLst>
          </p:nvPr>
        </p:nvGraphicFramePr>
        <p:xfrm>
          <a:off x="1162878" y="1505779"/>
          <a:ext cx="9462052" cy="3846442"/>
        </p:xfrm>
        <a:graphic>
          <a:graphicData uri="http://schemas.openxmlformats.org/drawingml/2006/table">
            <a:tbl>
              <a:tblPr>
                <a:tableStyleId>{5C22544A-7EE6-4342-B048-85BDC9FD1C3A}</a:tableStyleId>
              </a:tblPr>
              <a:tblGrid>
                <a:gridCol w="6956148">
                  <a:extLst>
                    <a:ext uri="{9D8B030D-6E8A-4147-A177-3AD203B41FA5}">
                      <a16:colId xmlns:a16="http://schemas.microsoft.com/office/drawing/2014/main" val="233100431"/>
                    </a:ext>
                  </a:extLst>
                </a:gridCol>
                <a:gridCol w="2505904">
                  <a:extLst>
                    <a:ext uri="{9D8B030D-6E8A-4147-A177-3AD203B41FA5}">
                      <a16:colId xmlns:a16="http://schemas.microsoft.com/office/drawing/2014/main" val="329260518"/>
                    </a:ext>
                  </a:extLst>
                </a:gridCol>
              </a:tblGrid>
              <a:tr h="961609">
                <a:tc>
                  <a:txBody>
                    <a:bodyPr/>
                    <a:lstStyle/>
                    <a:p>
                      <a:pPr algn="ctr" fontAlgn="ctr"/>
                      <a:r>
                        <a:rPr lang="el-GR" sz="2000" b="1" u="none" strike="noStrike" dirty="0">
                          <a:solidFill>
                            <a:schemeClr val="bg1"/>
                          </a:solidFill>
                          <a:effectLst/>
                          <a:latin typeface="Calibri" panose="020F0502020204030204" pitchFamily="34" charset="0"/>
                          <a:cs typeface="Calibri" panose="020F0502020204030204" pitchFamily="34" charset="0"/>
                        </a:rPr>
                        <a:t>Χρηματοδοτικά Εργαλεία - Αναπτυξιακός Προγραμματισμός </a:t>
                      </a:r>
                      <a:endParaRPr lang="el-GR" sz="20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fontAlgn="ctr"/>
                      <a:r>
                        <a:rPr lang="el-GR" sz="2000" b="1" u="none" strike="noStrike" dirty="0">
                          <a:solidFill>
                            <a:schemeClr val="bg1"/>
                          </a:solidFill>
                          <a:effectLst/>
                          <a:latin typeface="Calibri" panose="020F0502020204030204" pitchFamily="34" charset="0"/>
                          <a:cs typeface="Calibri" panose="020F0502020204030204" pitchFamily="34" charset="0"/>
                        </a:rPr>
                        <a:t>Προϋπολογισμός</a:t>
                      </a:r>
                      <a:br>
                        <a:rPr lang="el-GR" sz="2000" b="1" u="none" strike="noStrike" dirty="0">
                          <a:solidFill>
                            <a:schemeClr val="bg1"/>
                          </a:solidFill>
                          <a:effectLst/>
                          <a:latin typeface="Calibri" panose="020F0502020204030204" pitchFamily="34" charset="0"/>
                          <a:cs typeface="Calibri" panose="020F0502020204030204" pitchFamily="34" charset="0"/>
                        </a:rPr>
                      </a:br>
                      <a:r>
                        <a:rPr lang="el-GR" sz="2000" b="1" u="none" strike="noStrike" dirty="0">
                          <a:solidFill>
                            <a:schemeClr val="bg1"/>
                          </a:solidFill>
                          <a:effectLst/>
                          <a:latin typeface="Calibri" panose="020F0502020204030204" pitchFamily="34" charset="0"/>
                          <a:cs typeface="Calibri" panose="020F0502020204030204" pitchFamily="34" charset="0"/>
                        </a:rPr>
                        <a:t>(εκ. €)</a:t>
                      </a:r>
                      <a:endParaRPr lang="el-GR" sz="20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419487846"/>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ΠΕΠ ΕΣΠΑ 2014-2020</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895</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01358867"/>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ΠΕΠ ΕΣΠΑ 2021 - 2027</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1.440</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1667163"/>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Περιφερειακό ΕΠΑ 2021 - 2025</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242</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86568126"/>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ΕΠΑ Φυσικές καταστροφές </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103</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3113902"/>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ΤΑΑ</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667</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620845"/>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ΠΑΑ 2014 -2020</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1.460</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1630633"/>
                  </a:ext>
                </a:extLst>
              </a:tr>
              <a:tr h="320537">
                <a:tc>
                  <a:txBody>
                    <a:bodyPr/>
                    <a:lstStyle/>
                    <a:p>
                      <a:pPr algn="l" fontAlgn="b"/>
                      <a:r>
                        <a:rPr lang="el-GR" sz="1800" b="0" u="none" strike="noStrike" dirty="0">
                          <a:effectLst/>
                          <a:latin typeface="Calibri" panose="020F0502020204030204" pitchFamily="34" charset="0"/>
                          <a:cs typeface="Calibri" panose="020F0502020204030204" pitchFamily="34" charset="0"/>
                        </a:rPr>
                        <a:t>ΣΣ ΚΑΠ 2023 - 2027</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726</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94276833"/>
                  </a:ext>
                </a:extLst>
              </a:tr>
              <a:tr h="320537">
                <a:tc>
                  <a:txBody>
                    <a:bodyPr/>
                    <a:lstStyle/>
                    <a:p>
                      <a:pPr algn="l" fontAlgn="b"/>
                      <a:r>
                        <a:rPr lang="el-GR" sz="1800" b="0" u="none" strike="noStrike">
                          <a:effectLst/>
                          <a:latin typeface="Calibri" panose="020F0502020204030204" pitchFamily="34" charset="0"/>
                          <a:cs typeface="Calibri" panose="020F0502020204030204" pitchFamily="34" charset="0"/>
                        </a:rPr>
                        <a:t>Αντώνης Τρίτσης </a:t>
                      </a:r>
                      <a:endParaRPr lang="el-GR"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477</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544174"/>
                  </a:ext>
                </a:extLst>
              </a:tr>
              <a:tr h="320537">
                <a:tc>
                  <a:txBody>
                    <a:bodyPr/>
                    <a:lstStyle/>
                    <a:p>
                      <a:pPr algn="l" fontAlgn="b"/>
                      <a:r>
                        <a:rPr lang="el-GR" sz="1800" b="0" u="none" strike="noStrike">
                          <a:effectLst/>
                          <a:latin typeface="Calibri" panose="020F0502020204030204" pitchFamily="34" charset="0"/>
                          <a:cs typeface="Calibri" panose="020F0502020204030204" pitchFamily="34" charset="0"/>
                        </a:rPr>
                        <a:t>Φιλόδημος </a:t>
                      </a:r>
                      <a:r>
                        <a:rPr lang="en-US" sz="1800" b="0" u="none" strike="noStrike">
                          <a:effectLst/>
                          <a:latin typeface="Calibri" panose="020F0502020204030204" pitchFamily="34" charset="0"/>
                          <a:cs typeface="Calibri" panose="020F0502020204030204" pitchFamily="34" charset="0"/>
                        </a:rPr>
                        <a:t>II </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l-GR" sz="1800" b="0" u="none" strike="noStrike" dirty="0">
                          <a:effectLst/>
                          <a:latin typeface="Calibri" panose="020F0502020204030204" pitchFamily="34" charset="0"/>
                          <a:cs typeface="Calibri" panose="020F0502020204030204" pitchFamily="34" charset="0"/>
                        </a:rPr>
                        <a:t>127</a:t>
                      </a:r>
                      <a:endParaRPr lang="el-GR" sz="18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45908605"/>
                  </a:ext>
                </a:extLst>
              </a:tr>
            </a:tbl>
          </a:graphicData>
        </a:graphic>
      </p:graphicFrame>
    </p:spTree>
    <p:extLst>
      <p:ext uri="{BB962C8B-B14F-4D97-AF65-F5344CB8AC3E}">
        <p14:creationId xmlns:p14="http://schemas.microsoft.com/office/powerpoint/2010/main" val="2760730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a:t>Το αποτύπωμα του Ταμείου Ανάκαμψης και Ανθεκτικότητας (ΤΑΑ) στην Περιφέρεια Κεντρικής Μακεδονίας</a:t>
            </a:r>
            <a:endParaRPr lang="en-US" sz="2400" dirty="0"/>
          </a:p>
        </p:txBody>
      </p:sp>
      <p:sp>
        <p:nvSpPr>
          <p:cNvPr id="8" name="Ορθογώνιο 7"/>
          <p:cNvSpPr/>
          <p:nvPr/>
        </p:nvSpPr>
        <p:spPr>
          <a:xfrm>
            <a:off x="448394" y="1283849"/>
            <a:ext cx="11523059" cy="5262979"/>
          </a:xfrm>
          <a:prstGeom prst="rect">
            <a:avLst/>
          </a:prstGeom>
        </p:spPr>
        <p:txBody>
          <a:bodyPr wrap="square">
            <a:spAutoFit/>
          </a:bodyPr>
          <a:lstStyle/>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lvl="0" indent="-285750" algn="just">
              <a:buFont typeface="Arial" panose="020B0604020202020204" pitchFamily="34" charset="0"/>
              <a:buChar char="•"/>
              <a:defRPr/>
            </a:pPr>
            <a:endPar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lvl="0" indent="-285750" algn="just">
              <a:buFont typeface="Arial" panose="020B0604020202020204" pitchFamily="34" charset="0"/>
              <a:buChar char="•"/>
              <a:defRPr/>
            </a:pPr>
            <a:endParaRPr lang="el-GR"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gn="just">
              <a:defRPr/>
            </a:pPr>
            <a:endParaRPr lang="el-GR"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lvl="0" indent="-285750" algn="just">
              <a:buFont typeface="Arial" panose="020B0604020202020204" pitchFamily="34" charset="0"/>
              <a:buChar char="•"/>
              <a:defRPr/>
            </a:pPr>
            <a:r>
              <a:rPr lang="el-GR" sz="1600" b="1" dirty="0">
                <a:solidFill>
                  <a:srgbClr val="0070C0"/>
                </a:solidFill>
                <a:latin typeface="Calibri" panose="020F0502020204030204" pitchFamily="34" charset="0"/>
                <a:ea typeface="Calibri" panose="020F0502020204030204" pitchFamily="34" charset="0"/>
                <a:cs typeface="Calibri" panose="020F0502020204030204" pitchFamily="34" charset="0"/>
              </a:rPr>
              <a:t>Δανειακό πρόγραμμα ΤΑΑ </a:t>
            </a:r>
            <a:r>
              <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l-GR" sz="1600" dirty="0">
                <a:solidFill>
                  <a:srgbClr val="0070C0"/>
                </a:solidFill>
                <a:latin typeface="Calibri" panose="020F0502020204030204" pitchFamily="34" charset="0"/>
                <a:ea typeface="Calibri" panose="020F0502020204030204" pitchFamily="34" charset="0"/>
                <a:cs typeface="Calibri" panose="020F0502020204030204" pitchFamily="34" charset="0"/>
              </a:rPr>
              <a:t> στην Περιφέρεια υλοποιούνται ιδιωτικές επενδύσεις ύψους 1,8 δισ.€ (702 εκ.€ είναι δάνεια ΤΑΑ).</a:t>
            </a:r>
            <a:endPar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Πίνακας 2"/>
          <p:cNvGraphicFramePr>
            <a:graphicFrameLocks noGrp="1"/>
          </p:cNvGraphicFramePr>
          <p:nvPr/>
        </p:nvGraphicFramePr>
        <p:xfrm>
          <a:off x="653143" y="1033528"/>
          <a:ext cx="10539113" cy="4977060"/>
        </p:xfrm>
        <a:graphic>
          <a:graphicData uri="http://schemas.openxmlformats.org/drawingml/2006/table">
            <a:tbl>
              <a:tblPr/>
              <a:tblGrid>
                <a:gridCol w="9196251">
                  <a:extLst>
                    <a:ext uri="{9D8B030D-6E8A-4147-A177-3AD203B41FA5}">
                      <a16:colId xmlns:a16="http://schemas.microsoft.com/office/drawing/2014/main" val="3418683452"/>
                    </a:ext>
                  </a:extLst>
                </a:gridCol>
                <a:gridCol w="1342862">
                  <a:extLst>
                    <a:ext uri="{9D8B030D-6E8A-4147-A177-3AD203B41FA5}">
                      <a16:colId xmlns:a16="http://schemas.microsoft.com/office/drawing/2014/main" val="1399182093"/>
                    </a:ext>
                  </a:extLst>
                </a:gridCol>
              </a:tblGrid>
              <a:tr h="386404">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l-GR" sz="1800" b="1" i="0" u="none" strike="noStrike" dirty="0">
                          <a:solidFill>
                            <a:srgbClr val="44546A"/>
                          </a:solidFill>
                          <a:effectLst/>
                          <a:latin typeface="Calibri" panose="020F0502020204030204" pitchFamily="34" charset="0"/>
                        </a:rPr>
                        <a:t>57 Έργα ΤΑΑ συνολικού προϋπολογισμού 702 εκ.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l-GR" sz="1800" b="1" i="0" u="none" strike="noStrike" dirty="0">
                          <a:solidFill>
                            <a:srgbClr val="000000"/>
                          </a:solidFill>
                          <a:effectLst/>
                          <a:latin typeface="Calibri" panose="020F0502020204030204" pitchFamily="34" charset="0"/>
                        </a:rPr>
                        <a:t>Π/Υ (σε εκ.€)</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66179271"/>
                  </a:ext>
                </a:extLst>
              </a:tr>
              <a:tr h="227340">
                <a:tc>
                  <a:txBody>
                    <a:bodyPr/>
                    <a:lstStyle/>
                    <a:p>
                      <a:pPr algn="l" fontAlgn="ctr"/>
                      <a:r>
                        <a:rPr lang="el-GR" sz="1100" b="1" i="0" u="none" strike="noStrike" dirty="0">
                          <a:solidFill>
                            <a:srgbClr val="44546A"/>
                          </a:solidFill>
                          <a:effectLst/>
                          <a:latin typeface="Calibri" panose="020F0502020204030204" pitchFamily="34" charset="0"/>
                        </a:rPr>
                        <a:t>17 έργα βελτίωσης της οδικής ασφάλειας</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45,04</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321006"/>
                  </a:ext>
                </a:extLst>
              </a:tr>
              <a:tr h="366846">
                <a:tc>
                  <a:txBody>
                    <a:bodyPr/>
                    <a:lstStyle/>
                    <a:p>
                      <a:pPr algn="l" fontAlgn="ctr"/>
                      <a:r>
                        <a:rPr lang="el-GR" sz="1100" b="1" i="0" u="none" strike="noStrike" dirty="0">
                          <a:solidFill>
                            <a:srgbClr val="44546A"/>
                          </a:solidFill>
                          <a:effectLst/>
                          <a:latin typeface="Calibri" panose="020F0502020204030204" pitchFamily="34" charset="0"/>
                        </a:rPr>
                        <a:t>19 έργα αναβάθμισης, επέκτασης και εκσυγχρονισμού εγκαταστάσεων επεξεργασίας λυμάτων και επαναχρησιμοποίηση επεξεργασμένου νερού και αναβάθμισης υποδομών ύδρευσης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103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991219"/>
                  </a:ext>
                </a:extLst>
              </a:tr>
              <a:tr h="254946">
                <a:tc>
                  <a:txBody>
                    <a:bodyPr/>
                    <a:lstStyle/>
                    <a:p>
                      <a:pPr algn="l" fontAlgn="ctr"/>
                      <a:r>
                        <a:rPr lang="el-GR" sz="1100" b="1" i="0" u="none" strike="noStrike" cap="none" dirty="0">
                          <a:solidFill>
                            <a:srgbClr val="44546A"/>
                          </a:solidFill>
                          <a:effectLst/>
                          <a:latin typeface="Calibri" panose="020F0502020204030204" pitchFamily="34" charset="0"/>
                          <a:ea typeface="+mn-ea"/>
                          <a:cs typeface="+mn-cs"/>
                          <a:sym typeface="Arial"/>
                        </a:rPr>
                        <a:t>Χρηματοδοτική συμβολή ΤΑΑ στο αρδευτικό δίκτυο </a:t>
                      </a:r>
                      <a:r>
                        <a:rPr lang="el-GR" sz="1100" b="1" i="0" u="none" strike="noStrike" cap="none" dirty="0" err="1">
                          <a:solidFill>
                            <a:srgbClr val="44546A"/>
                          </a:solidFill>
                          <a:effectLst/>
                          <a:latin typeface="Calibri" panose="020F0502020204030204" pitchFamily="34" charset="0"/>
                          <a:ea typeface="+mn-ea"/>
                          <a:cs typeface="+mn-cs"/>
                          <a:sym typeface="Arial"/>
                        </a:rPr>
                        <a:t>Αλμωπαίου</a:t>
                      </a:r>
                      <a:r>
                        <a:rPr lang="el-GR" sz="1100" b="1" i="0" u="none" strike="noStrike" cap="none" dirty="0">
                          <a:solidFill>
                            <a:srgbClr val="44546A"/>
                          </a:solidFill>
                          <a:effectLst/>
                          <a:latin typeface="Calibri" panose="020F0502020204030204" pitchFamily="34" charset="0"/>
                          <a:ea typeface="+mn-ea"/>
                          <a:cs typeface="+mn-cs"/>
                          <a:sym typeface="Arial"/>
                        </a:rPr>
                        <a:t> (μέσω ΣΔΙΤ)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34,5</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531839"/>
                  </a:ext>
                </a:extLst>
              </a:tr>
              <a:tr h="254946">
                <a:tc>
                  <a:txBody>
                    <a:bodyPr/>
                    <a:lstStyle/>
                    <a:p>
                      <a:pPr algn="l" fontAlgn="ctr"/>
                      <a:r>
                        <a:rPr lang="el-GR" sz="1100" b="1" i="0" u="none" strike="noStrike" dirty="0">
                          <a:solidFill>
                            <a:srgbClr val="44546A"/>
                          </a:solidFill>
                          <a:effectLst/>
                          <a:latin typeface="Calibri" panose="020F0502020204030204" pitchFamily="34" charset="0"/>
                        </a:rPr>
                        <a:t>2 έργα αναβάθμισης χιονοδρομικών κέντρων (στο </a:t>
                      </a:r>
                      <a:r>
                        <a:rPr lang="el-GR" sz="1100" b="1" i="0" u="none" strike="noStrike" dirty="0" err="1">
                          <a:solidFill>
                            <a:srgbClr val="44546A"/>
                          </a:solidFill>
                          <a:effectLst/>
                          <a:latin typeface="Calibri" panose="020F0502020204030204" pitchFamily="34" charset="0"/>
                        </a:rPr>
                        <a:t>Σέλι</a:t>
                      </a:r>
                      <a:r>
                        <a:rPr lang="el-GR" sz="1100" b="1" i="0" u="none" strike="noStrike" dirty="0">
                          <a:solidFill>
                            <a:srgbClr val="44546A"/>
                          </a:solidFill>
                          <a:effectLst/>
                          <a:latin typeface="Calibri" panose="020F0502020204030204" pitchFamily="34" charset="0"/>
                        </a:rPr>
                        <a:t> και στα 3-5 Πηγάδια)</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20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079395"/>
                  </a:ext>
                </a:extLst>
              </a:tr>
              <a:tr h="282547">
                <a:tc>
                  <a:txBody>
                    <a:bodyPr/>
                    <a:lstStyle/>
                    <a:p>
                      <a:pPr algn="l" fontAlgn="ctr"/>
                      <a:r>
                        <a:rPr lang="el-GR" sz="1100" b="1" i="0" u="none" strike="noStrike" dirty="0">
                          <a:solidFill>
                            <a:srgbClr val="44546A"/>
                          </a:solidFill>
                          <a:effectLst/>
                          <a:latin typeface="Calibri" panose="020F0502020204030204" pitchFamily="34" charset="0"/>
                        </a:rPr>
                        <a:t>3 έργα αναβάθμισης λιμανιών (στην Αμμουλιανή, την Ιερά Μονή </a:t>
                      </a:r>
                      <a:r>
                        <a:rPr lang="el-GR" sz="1100" b="1" i="0" u="none" strike="noStrike" dirty="0" err="1">
                          <a:solidFill>
                            <a:srgbClr val="44546A"/>
                          </a:solidFill>
                          <a:effectLst/>
                          <a:latin typeface="Calibri" panose="020F0502020204030204" pitchFamily="34" charset="0"/>
                        </a:rPr>
                        <a:t>Ιβήρων</a:t>
                      </a:r>
                      <a:r>
                        <a:rPr lang="el-GR" sz="1100" b="1" i="0" u="none" strike="noStrike" dirty="0">
                          <a:solidFill>
                            <a:srgbClr val="44546A"/>
                          </a:solidFill>
                          <a:effectLst/>
                          <a:latin typeface="Calibri" panose="020F0502020204030204" pitchFamily="34" charset="0"/>
                        </a:rPr>
                        <a:t> και την Ιερά Μονή Μεγίστης Λαύρας)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13,5</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910066"/>
                  </a:ext>
                </a:extLst>
              </a:tr>
              <a:tr h="354129">
                <a:tc>
                  <a:txBody>
                    <a:bodyPr/>
                    <a:lstStyle/>
                    <a:p>
                      <a:pPr algn="l" fontAlgn="ctr"/>
                      <a:r>
                        <a:rPr lang="el-GR" sz="1100" b="1" i="0" u="none" strike="noStrike" dirty="0">
                          <a:solidFill>
                            <a:srgbClr val="44546A"/>
                          </a:solidFill>
                          <a:effectLst/>
                          <a:latin typeface="Calibri" panose="020F0502020204030204" pitchFamily="34" charset="0"/>
                        </a:rPr>
                        <a:t>Έργα αστικών αναπλάσεων σε 8 δήμους (Θεσσαλονίκης, Καλαμαριάς, Βέροιας (Βεργίνας), Γιαννιτσών, Νέας Προποντίδας, Κατερίνης, Αριστοτέλη, Αμπελοκήπων – Μενεμένης)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108,6</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408886"/>
                  </a:ext>
                </a:extLst>
              </a:tr>
              <a:tr h="205732">
                <a:tc>
                  <a:txBody>
                    <a:bodyPr/>
                    <a:lstStyle/>
                    <a:p>
                      <a:pPr algn="l" fontAlgn="ctr"/>
                      <a:r>
                        <a:rPr lang="el-GR" sz="1100" b="1" i="0" u="none" strike="noStrike" dirty="0">
                          <a:solidFill>
                            <a:srgbClr val="44546A"/>
                          </a:solidFill>
                          <a:effectLst/>
                          <a:latin typeface="Calibri" panose="020F0502020204030204" pitchFamily="34" charset="0"/>
                        </a:rPr>
                        <a:t>110 ηλεκτροκίνητα λεωφορεία</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 48,8</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600394"/>
                  </a:ext>
                </a:extLst>
              </a:tr>
              <a:tr h="264079">
                <a:tc>
                  <a:txBody>
                    <a:bodyPr/>
                    <a:lstStyle/>
                    <a:p>
                      <a:pPr algn="l" fontAlgn="ctr"/>
                      <a:r>
                        <a:rPr lang="el-GR" sz="1100" b="1" i="0" u="none" strike="noStrike" cap="none" dirty="0">
                          <a:solidFill>
                            <a:srgbClr val="44546A"/>
                          </a:solidFill>
                          <a:effectLst/>
                          <a:latin typeface="Calibri" panose="020F0502020204030204" pitchFamily="34" charset="0"/>
                          <a:ea typeface="+mn-ea"/>
                          <a:cs typeface="+mn-cs"/>
                          <a:sym typeface="Arial"/>
                        </a:rPr>
                        <a:t>Ανακατασκευή εγκαταστάσεων πρώην περιφερειακής αγοράς στην περιοχή Κουλούρα Βέροιας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24,7</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218367"/>
                  </a:ext>
                </a:extLst>
              </a:tr>
              <a:tr h="264632">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l-GR" sz="1100" b="1" i="0" u="none" strike="noStrike" dirty="0">
                          <a:solidFill>
                            <a:srgbClr val="44546A"/>
                          </a:solidFill>
                          <a:effectLst/>
                          <a:latin typeface="Calibri" panose="020F0502020204030204" pitchFamily="34" charset="0"/>
                        </a:rPr>
                        <a:t>Ενεργειακή αναβάθμιση της Εθνικής Σχολής Δικαστών και </a:t>
                      </a:r>
                      <a:r>
                        <a:rPr lang="el-GR" sz="1100" b="1" i="0" u="none" strike="noStrike" cap="none" dirty="0">
                          <a:solidFill>
                            <a:srgbClr val="44546A"/>
                          </a:solidFill>
                          <a:effectLst/>
                          <a:latin typeface="Calibri" panose="020F0502020204030204" pitchFamily="34" charset="0"/>
                          <a:ea typeface="+mn-ea"/>
                          <a:cs typeface="+mn-cs"/>
                          <a:sym typeface="Arial"/>
                        </a:rPr>
                        <a:t>Πρόγραμμα αναβάθμισης ψηφιακών δεξιοτήτων δικαστικού προσωπικού</a:t>
                      </a:r>
                      <a:endParaRPr lang="el-GR" sz="1100" dirty="0">
                        <a:effectLst/>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20,54</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785616"/>
                  </a:ext>
                </a:extLst>
              </a:tr>
              <a:tr h="221813">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l-GR" sz="1100" b="1" i="0" u="none" strike="noStrike" cap="none" dirty="0">
                          <a:solidFill>
                            <a:srgbClr val="44546A"/>
                          </a:solidFill>
                          <a:effectLst/>
                          <a:latin typeface="Calibri" panose="020F0502020204030204" pitchFamily="34" charset="0"/>
                          <a:ea typeface="+mn-ea"/>
                          <a:cs typeface="+mn-cs"/>
                          <a:sym typeface="Arial"/>
                        </a:rPr>
                        <a:t>Έργα αναδάσωσης, αντιπυρικής προστασίας, καθαρισμού δασών και δασικών εκτάσεων και συντήρησης δασικού οδικού δικτύου (</a:t>
                      </a:r>
                      <a:r>
                        <a:rPr lang="en-US" sz="1100" b="1" i="0" u="none" strike="noStrike" cap="none" dirty="0">
                          <a:solidFill>
                            <a:srgbClr val="44546A"/>
                          </a:solidFill>
                          <a:effectLst/>
                          <a:latin typeface="Calibri" panose="020F0502020204030204" pitchFamily="34" charset="0"/>
                          <a:ea typeface="+mn-ea"/>
                          <a:cs typeface="+mn-cs"/>
                          <a:sym typeface="Arial"/>
                        </a:rPr>
                        <a:t>ANTINERO)</a:t>
                      </a:r>
                      <a:endParaRPr lang="el-GR" sz="1100" b="1" i="0" u="none" strike="noStrike" cap="none" dirty="0">
                        <a:solidFill>
                          <a:srgbClr val="44546A"/>
                        </a:solidFill>
                        <a:effectLst/>
                        <a:latin typeface="Calibri" panose="020F0502020204030204" pitchFamily="34" charset="0"/>
                        <a:ea typeface="+mn-ea"/>
                        <a:cs typeface="+mn-cs"/>
                        <a:sym typeface="Arial"/>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79</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805646"/>
                  </a:ext>
                </a:extLst>
              </a:tr>
              <a:tr h="283464">
                <a:tc>
                  <a:txBody>
                    <a:bodyPr/>
                    <a:lstStyle/>
                    <a:p>
                      <a:pPr algn="l" fontAlgn="ctr"/>
                      <a:r>
                        <a:rPr lang="el-GR" sz="1100" b="1" i="0" u="none" strike="noStrike" dirty="0">
                          <a:solidFill>
                            <a:srgbClr val="44546A"/>
                          </a:solidFill>
                          <a:effectLst/>
                          <a:latin typeface="Calibri" panose="020F0502020204030204" pitchFamily="34" charset="0"/>
                        </a:rPr>
                        <a:t>1</a:t>
                      </a:r>
                      <a:r>
                        <a:rPr lang="el-GR" sz="1100" b="1" i="0" u="none" strike="noStrike" baseline="30000" dirty="0">
                          <a:solidFill>
                            <a:srgbClr val="44546A"/>
                          </a:solidFill>
                          <a:effectLst/>
                          <a:latin typeface="Calibri" panose="020F0502020204030204" pitchFamily="34" charset="0"/>
                        </a:rPr>
                        <a:t>η</a:t>
                      </a:r>
                      <a:r>
                        <a:rPr lang="el-GR" sz="1100" b="1" i="0" u="none" strike="noStrike" dirty="0">
                          <a:solidFill>
                            <a:srgbClr val="44546A"/>
                          </a:solidFill>
                          <a:effectLst/>
                          <a:latin typeface="Calibri" panose="020F0502020204030204" pitchFamily="34" charset="0"/>
                        </a:rPr>
                        <a:t> φάση ανάπτυξης του κέντρου καινοτομίας και τεχνολογίας </a:t>
                      </a:r>
                      <a:r>
                        <a:rPr lang="el-GR" sz="1100" b="1" i="0" u="none" strike="noStrike" dirty="0" err="1">
                          <a:solidFill>
                            <a:srgbClr val="44546A"/>
                          </a:solidFill>
                          <a:effectLst/>
                          <a:latin typeface="Calibri" panose="020F0502020204030204" pitchFamily="34" charset="0"/>
                        </a:rPr>
                        <a:t>Thess</a:t>
                      </a:r>
                      <a:r>
                        <a:rPr lang="el-GR" sz="1100" b="1" i="0" u="none" strike="noStrike" dirty="0">
                          <a:solidFill>
                            <a:srgbClr val="44546A"/>
                          </a:solidFill>
                          <a:effectLst/>
                          <a:latin typeface="Calibri" panose="020F0502020204030204" pitchFamily="34" charset="0"/>
                        </a:rPr>
                        <a:t> INTEC</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35,2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212114"/>
                  </a:ext>
                </a:extLst>
              </a:tr>
              <a:tr h="268531">
                <a:tc>
                  <a:txBody>
                    <a:bodyPr/>
                    <a:lstStyle/>
                    <a:p>
                      <a:pPr algn="l" fontAlgn="ctr"/>
                      <a:r>
                        <a:rPr lang="el-GR" sz="1100" b="1" i="0" u="none" strike="noStrike" dirty="0">
                          <a:solidFill>
                            <a:srgbClr val="44546A"/>
                          </a:solidFill>
                          <a:effectLst/>
                          <a:latin typeface="Calibri" panose="020F0502020204030204" pitchFamily="34" charset="0"/>
                        </a:rPr>
                        <a:t>2 έργα Smart </a:t>
                      </a:r>
                      <a:r>
                        <a:rPr lang="el-GR" sz="1100" b="1" i="0" u="none" strike="noStrike" dirty="0" err="1">
                          <a:solidFill>
                            <a:srgbClr val="44546A"/>
                          </a:solidFill>
                          <a:effectLst/>
                          <a:latin typeface="Calibri" panose="020F0502020204030204" pitchFamily="34" charset="0"/>
                        </a:rPr>
                        <a:t>Cities</a:t>
                      </a:r>
                      <a:r>
                        <a:rPr lang="el-GR" sz="1100" b="1" i="0" u="none" strike="noStrike" dirty="0">
                          <a:solidFill>
                            <a:srgbClr val="44546A"/>
                          </a:solidFill>
                          <a:effectLst/>
                          <a:latin typeface="Calibri" panose="020F0502020204030204" pitchFamily="34" charset="0"/>
                        </a:rPr>
                        <a:t> - Έξυπνες Πόλεις (στους Δήμους Θεσσαλονίκης και Κορδελιού-Ευόσμου)</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175819"/>
                  </a:ext>
                </a:extLst>
              </a:tr>
              <a:tr h="268531">
                <a:tc>
                  <a:txBody>
                    <a:bodyPr/>
                    <a:lstStyle/>
                    <a:p>
                      <a:pPr algn="l" fontAlgn="ctr"/>
                      <a:r>
                        <a:rPr lang="el-GR" sz="1100" b="1" i="0" u="none" strike="noStrike" cap="none" dirty="0">
                          <a:solidFill>
                            <a:srgbClr val="44546A"/>
                          </a:solidFill>
                          <a:effectLst/>
                          <a:latin typeface="Calibri" panose="020F0502020204030204" pitchFamily="34" charset="0"/>
                          <a:ea typeface="+mn-ea"/>
                          <a:cs typeface="+mn-cs"/>
                          <a:sym typeface="Arial"/>
                        </a:rPr>
                        <a:t>Έργο αναβάθμισης υποδομών του Εθνικού Κέντρου Έρευνας και Τεχνολογικής Ανάπτυξης</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17</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355857"/>
                  </a:ext>
                </a:extLst>
              </a:tr>
              <a:tr h="436957">
                <a:tc>
                  <a:txBody>
                    <a:bodyPr/>
                    <a:lstStyle/>
                    <a:p>
                      <a:pPr algn="l" fontAlgn="ctr"/>
                      <a:r>
                        <a:rPr lang="el-GR" sz="1100" b="1" i="0" u="none" strike="noStrike" dirty="0">
                          <a:solidFill>
                            <a:srgbClr val="44546A"/>
                          </a:solidFill>
                          <a:effectLst/>
                          <a:latin typeface="Calibri" panose="020F0502020204030204" pitchFamily="34" charset="0"/>
                        </a:rPr>
                        <a:t>Ανακαινίσεις σε 7 νοσοκομεία της Θεσσαλονίκης,</a:t>
                      </a:r>
                      <a:r>
                        <a:rPr lang="el-GR" sz="1100" b="1" i="0" u="none" strike="noStrike" baseline="0" dirty="0">
                          <a:solidFill>
                            <a:srgbClr val="44546A"/>
                          </a:solidFill>
                          <a:effectLst/>
                          <a:latin typeface="Calibri" panose="020F0502020204030204" pitchFamily="34" charset="0"/>
                        </a:rPr>
                        <a:t> </a:t>
                      </a:r>
                      <a:r>
                        <a:rPr lang="el-GR" sz="1100" b="1" i="0" u="none" strike="noStrike" dirty="0">
                          <a:solidFill>
                            <a:srgbClr val="44546A"/>
                          </a:solidFill>
                          <a:effectLst/>
                          <a:latin typeface="Calibri" panose="020F0502020204030204" pitchFamily="34" charset="0"/>
                        </a:rPr>
                        <a:t>σε 6 γενικά νοσοκομεία της Περιφέρειας (Ημαθίας, Πέλλας, Χαλκιδικής, Σερρών, Κιλκίς και Κατερίνης) και 29 κέντρα υγείας. Χρηματοδοτείται επίσης, η ανέγερση κτιρίου για κυτταρικές και γονιδιακές θεραπείες και εργαστήρια αιματολογικής κλινικής στο νοσοκομείο «Παπανικολάου».</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98,4</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030931"/>
                  </a:ext>
                </a:extLst>
              </a:tr>
              <a:tr h="565032">
                <a:tc>
                  <a:txBody>
                    <a:bodyPr/>
                    <a:lstStyle/>
                    <a:p>
                      <a:pPr algn="l" fontAlgn="ctr"/>
                      <a:r>
                        <a:rPr lang="el-GR" sz="1100" b="1" i="0" u="none" strike="noStrike" dirty="0">
                          <a:solidFill>
                            <a:srgbClr val="44546A"/>
                          </a:solidFill>
                          <a:effectLst/>
                          <a:latin typeface="Calibri" panose="020F0502020204030204" pitchFamily="34" charset="0"/>
                        </a:rPr>
                        <a:t>Χρηματοδότηση</a:t>
                      </a:r>
                      <a:r>
                        <a:rPr lang="el-GR" sz="1100" b="1" i="0" u="none" strike="noStrike" baseline="0" dirty="0">
                          <a:solidFill>
                            <a:srgbClr val="44546A"/>
                          </a:solidFill>
                          <a:effectLst/>
                          <a:latin typeface="Calibri" panose="020F0502020204030204" pitchFamily="34" charset="0"/>
                        </a:rPr>
                        <a:t> έργων</a:t>
                      </a:r>
                      <a:r>
                        <a:rPr lang="el-GR" sz="1100" b="1" i="0" u="none" strike="noStrike" dirty="0">
                          <a:solidFill>
                            <a:srgbClr val="44546A"/>
                          </a:solidFill>
                          <a:effectLst/>
                          <a:latin typeface="Calibri" panose="020F0502020204030204" pitchFamily="34" charset="0"/>
                        </a:rPr>
                        <a:t> σε κλασικά μνημεία της Θεσσαλονίκης (Ροτόντα, Αγία Σοφία, Αλκαζάρ </a:t>
                      </a:r>
                      <a:r>
                        <a:rPr lang="el-GR" sz="1100" b="1" i="0" u="none" strike="noStrike" dirty="0" err="1">
                          <a:solidFill>
                            <a:srgbClr val="44546A"/>
                          </a:solidFill>
                          <a:effectLst/>
                          <a:latin typeface="Calibri" panose="020F0502020204030204" pitchFamily="34" charset="0"/>
                        </a:rPr>
                        <a:t>κ.α</a:t>
                      </a:r>
                      <a:r>
                        <a:rPr lang="el-GR" sz="1100" b="1" i="0" u="none" strike="noStrike" dirty="0">
                          <a:solidFill>
                            <a:srgbClr val="44546A"/>
                          </a:solidFill>
                          <a:effectLst/>
                          <a:latin typeface="Calibri" panose="020F0502020204030204" pitchFamily="34" charset="0"/>
                        </a:rPr>
                        <a:t>),</a:t>
                      </a:r>
                      <a:r>
                        <a:rPr lang="el-GR" sz="1100" b="1" i="0" u="none" strike="noStrike" baseline="0" dirty="0">
                          <a:solidFill>
                            <a:srgbClr val="44546A"/>
                          </a:solidFill>
                          <a:effectLst/>
                          <a:latin typeface="Calibri" panose="020F0502020204030204" pitchFamily="34" charset="0"/>
                        </a:rPr>
                        <a:t> έργων</a:t>
                      </a:r>
                      <a:r>
                        <a:rPr lang="el-GR" sz="1100" b="1" i="0" u="none" strike="noStrike" dirty="0">
                          <a:solidFill>
                            <a:srgbClr val="44546A"/>
                          </a:solidFill>
                          <a:effectLst/>
                          <a:latin typeface="Calibri" panose="020F0502020204030204" pitchFamily="34" charset="0"/>
                        </a:rPr>
                        <a:t> σύγχρονου πολιτισμού για το Φεστιβάλ Κινηματογράφου, το Μέγαρο Μουσικής και το Κρατικό Ωδείο Θεσσαλονίκης</a:t>
                      </a:r>
                      <a:r>
                        <a:rPr lang="el-GR" sz="1100" b="1" i="0" u="none" strike="noStrike" baseline="0" dirty="0">
                          <a:solidFill>
                            <a:srgbClr val="44546A"/>
                          </a:solidFill>
                          <a:effectLst/>
                          <a:latin typeface="Calibri" panose="020F0502020204030204" pitchFamily="34" charset="0"/>
                        </a:rPr>
                        <a:t> καθώς και έργων</a:t>
                      </a:r>
                      <a:r>
                        <a:rPr lang="el-GR" sz="1100" b="1" i="0" u="none" strike="noStrike" dirty="0">
                          <a:solidFill>
                            <a:srgbClr val="44546A"/>
                          </a:solidFill>
                          <a:effectLst/>
                          <a:latin typeface="Calibri" panose="020F0502020204030204" pitchFamily="34" charset="0"/>
                        </a:rPr>
                        <a:t> σε αρχαιολογικούς και πολιτιστικούς χώρους της Πέλλας, της Χαλκιδικής και του Αγίου Όρους.</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40,2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547681"/>
                  </a:ext>
                </a:extLst>
              </a:tr>
            </a:tbl>
          </a:graphicData>
        </a:graphic>
      </p:graphicFrame>
    </p:spTree>
    <p:extLst>
      <p:ext uri="{BB962C8B-B14F-4D97-AF65-F5344CB8AC3E}">
        <p14:creationId xmlns:p14="http://schemas.microsoft.com/office/powerpoint/2010/main" val="1884522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συμβολή του ΕΣΠΑ στην Περιφέρεια Κεντρικής Μακεδονίας</a:t>
            </a:r>
            <a:endParaRPr lang="en-US" dirty="0"/>
          </a:p>
        </p:txBody>
      </p:sp>
      <p:sp>
        <p:nvSpPr>
          <p:cNvPr id="8" name="Ορθογώνιο 7"/>
          <p:cNvSpPr/>
          <p:nvPr/>
        </p:nvSpPr>
        <p:spPr>
          <a:xfrm>
            <a:off x="97987" y="1000385"/>
            <a:ext cx="11749702" cy="4678204"/>
          </a:xfrm>
          <a:prstGeom prst="rect">
            <a:avLst/>
          </a:prstGeom>
        </p:spPr>
        <p:txBody>
          <a:bodyPr wrap="square">
            <a:spAutoFit/>
          </a:bodyPr>
          <a:lstStyle/>
          <a:p>
            <a:pPr marL="285750" lvl="0" indent="-285750" algn="just">
              <a:buFont typeface="Arial" panose="020B0604020202020204" pitchFamily="34" charset="0"/>
              <a:buChar char="•"/>
              <a:defRPr/>
            </a:pPr>
            <a:r>
              <a:rPr lang="el-GR" sz="1600" b="1" u="sng" dirty="0">
                <a:solidFill>
                  <a:srgbClr val="0070C0"/>
                </a:solidFill>
                <a:latin typeface="Calibri" panose="020F0502020204030204" pitchFamily="34" charset="0"/>
                <a:cs typeface="Calibri" panose="020F0502020204030204" pitchFamily="34" charset="0"/>
              </a:rPr>
              <a:t>ΕΣΠΑ 2014-2020</a:t>
            </a:r>
            <a:r>
              <a:rPr lang="el-GR" sz="1600" dirty="0">
                <a:solidFill>
                  <a:srgbClr val="0070C0"/>
                </a:solidFill>
                <a:latin typeface="Calibri" panose="020F0502020204030204" pitchFamily="34" charset="0"/>
                <a:cs typeface="Calibri" panose="020F0502020204030204" pitchFamily="34" charset="0"/>
              </a:rPr>
              <a:t>: Η αρχική εγκεκριμένη δημόσια δαπάνη του ΠΕΠ Κεντρικής Μακεδονίας 2014-2020 ανήλθε σε 895 εκ.€. Στο πλαίσιο όλων των Επιχειρησιακών Προγραμμάτων του ΕΣΠΑ 2014-2020, υλοποιήθηκαν στην Περιφέρεια </a:t>
            </a:r>
            <a:r>
              <a:rPr lang="el-GR" sz="1600" b="1" dirty="0">
                <a:solidFill>
                  <a:srgbClr val="0070C0"/>
                </a:solidFill>
                <a:latin typeface="Calibri" panose="020F0502020204030204" pitchFamily="34" charset="0"/>
                <a:cs typeface="Calibri" panose="020F0502020204030204" pitchFamily="34" charset="0"/>
              </a:rPr>
              <a:t>24.528 έργα συνολικής δημόσιας δαπάνης 6,1 δισ.€</a:t>
            </a:r>
            <a:r>
              <a:rPr lang="el-GR" sz="1600" dirty="0">
                <a:solidFill>
                  <a:srgbClr val="0070C0"/>
                </a:solidFill>
                <a:latin typeface="Calibri" panose="020F0502020204030204" pitchFamily="34" charset="0"/>
                <a:cs typeface="Calibri" panose="020F0502020204030204" pitchFamily="34" charset="0"/>
              </a:rPr>
              <a:t>.  Χρηματοδοτήθηκαν δράσεις:</a:t>
            </a:r>
          </a:p>
          <a:p>
            <a:pPr marL="742950" lvl="1" indent="-285750">
              <a:buFont typeface="Wingdings" panose="05000000000000000000" pitchFamily="2" charset="2"/>
              <a:buChar char="ü"/>
              <a:defRPr/>
            </a:pPr>
            <a:r>
              <a:rPr lang="el-GR" sz="1600" dirty="0">
                <a:solidFill>
                  <a:srgbClr val="0070C0"/>
                </a:solidFill>
                <a:latin typeface="Calibri" panose="020F0502020204030204" pitchFamily="34" charset="0"/>
                <a:cs typeface="Calibri" panose="020F0502020204030204" pitchFamily="34" charset="0"/>
              </a:rPr>
              <a:t>Στήριξης επιχειρηματικότητας</a:t>
            </a:r>
          </a:p>
          <a:p>
            <a:pPr marL="742950" lvl="1" indent="-285750">
              <a:buFont typeface="Wingdings" panose="05000000000000000000" pitchFamily="2" charset="2"/>
              <a:buChar char="ü"/>
              <a:defRPr/>
            </a:pPr>
            <a:r>
              <a:rPr lang="el-GR" sz="1600" dirty="0">
                <a:solidFill>
                  <a:srgbClr val="0070C0"/>
                </a:solidFill>
                <a:latin typeface="Calibri" panose="020F0502020204030204" pitchFamily="34" charset="0"/>
                <a:cs typeface="Calibri" panose="020F0502020204030204" pitchFamily="34" charset="0"/>
              </a:rPr>
              <a:t>Περιβαλλοντικών και ενεργειακών υποδομών και υποδομών μεταφορών</a:t>
            </a:r>
          </a:p>
          <a:p>
            <a:pPr marL="742950" lvl="1" indent="-285750">
              <a:buFont typeface="Wingdings" panose="05000000000000000000" pitchFamily="2" charset="2"/>
              <a:buChar char="ü"/>
              <a:defRPr/>
            </a:pPr>
            <a:r>
              <a:rPr lang="el-GR" sz="1600" dirty="0">
                <a:solidFill>
                  <a:srgbClr val="0070C0"/>
                </a:solidFill>
                <a:latin typeface="Calibri" panose="020F0502020204030204" pitchFamily="34" charset="0"/>
                <a:cs typeface="Calibri" panose="020F0502020204030204" pitchFamily="34" charset="0"/>
              </a:rPr>
              <a:t>Αξιοποίησης πολιτιστικού και τουριστικού αποθέματος</a:t>
            </a:r>
          </a:p>
          <a:p>
            <a:pPr marL="742950" lvl="1" indent="-285750">
              <a:buFont typeface="Wingdings" panose="05000000000000000000" pitchFamily="2" charset="2"/>
              <a:buChar char="ü"/>
              <a:defRPr/>
            </a:pPr>
            <a:r>
              <a:rPr lang="el-GR" sz="1600" dirty="0">
                <a:solidFill>
                  <a:srgbClr val="0070C0"/>
                </a:solidFill>
                <a:latin typeface="Calibri" panose="020F0502020204030204" pitchFamily="34" charset="0"/>
                <a:cs typeface="Calibri" panose="020F0502020204030204" pitchFamily="34" charset="0"/>
              </a:rPr>
              <a:t>Εκπαίδευσης και κοινωνικής ένταξης ανθρώπινου δυναμικού</a:t>
            </a:r>
          </a:p>
          <a:p>
            <a:pPr>
              <a:defRPr/>
            </a:pPr>
            <a:endParaRPr lang="el-GR" sz="1600" dirty="0">
              <a:solidFill>
                <a:srgbClr val="0070C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l-GR" sz="1600" b="1" u="sng" dirty="0">
                <a:solidFill>
                  <a:srgbClr val="0070C0"/>
                </a:solidFill>
                <a:latin typeface="Calibri" panose="020F0502020204030204" pitchFamily="34" charset="0"/>
                <a:cs typeface="Calibri" panose="020F0502020204030204" pitchFamily="34" charset="0"/>
              </a:rPr>
              <a:t>ΕΣΠΑ 2021-2027</a:t>
            </a:r>
            <a:r>
              <a:rPr lang="el-GR" sz="1600" dirty="0">
                <a:solidFill>
                  <a:srgbClr val="0070C0"/>
                </a:solidFill>
                <a:latin typeface="Calibri" panose="020F0502020204030204" pitchFamily="34" charset="0"/>
                <a:cs typeface="Calibri" panose="020F0502020204030204" pitchFamily="34" charset="0"/>
              </a:rPr>
              <a:t>: οι κατανεμημένοι πόροι για το ΠΕΠ Κεντρικής Μακεδονίας αυξήθηκαν κατά 62% σε σχέση με την προηγούμενη Προγραμματική Περίοδο. Μέχρι σήμερα, έχουν εκδοθεί </a:t>
            </a:r>
            <a:r>
              <a:rPr lang="el-GR" sz="1600" b="1" dirty="0">
                <a:solidFill>
                  <a:srgbClr val="0070C0"/>
                </a:solidFill>
                <a:latin typeface="Calibri" panose="020F0502020204030204" pitchFamily="34" charset="0"/>
                <a:cs typeface="Calibri" panose="020F0502020204030204" pitchFamily="34" charset="0"/>
              </a:rPr>
              <a:t>προσκλήσεις συνολικού προϋπολογισμού άνω του 1 δισ. € </a:t>
            </a:r>
            <a:r>
              <a:rPr lang="el-GR" sz="1600" dirty="0">
                <a:solidFill>
                  <a:srgbClr val="0070C0"/>
                </a:solidFill>
                <a:latin typeface="Calibri" panose="020F0502020204030204" pitchFamily="34" charset="0"/>
                <a:cs typeface="Calibri" panose="020F0502020204030204" pitchFamily="34" charset="0"/>
              </a:rPr>
              <a:t>και </a:t>
            </a:r>
            <a:r>
              <a:rPr lang="el-GR" sz="1600" b="1" dirty="0">
                <a:solidFill>
                  <a:srgbClr val="0070C0"/>
                </a:solidFill>
                <a:latin typeface="Calibri" panose="020F0502020204030204" pitchFamily="34" charset="0"/>
                <a:cs typeface="Calibri" panose="020F0502020204030204" pitchFamily="34" charset="0"/>
              </a:rPr>
              <a:t>έχουν ενταχθεί έργα/δράσεις συνολικού προϋπολογισμού 684 εκ.€</a:t>
            </a:r>
            <a:r>
              <a:rPr lang="el-GR" sz="1600" dirty="0">
                <a:solidFill>
                  <a:srgbClr val="0070C0"/>
                </a:solidFill>
                <a:latin typeface="Calibri" panose="020F0502020204030204" pitchFamily="34" charset="0"/>
                <a:cs typeface="Calibri" panose="020F0502020204030204" pitchFamily="34" charset="0"/>
              </a:rPr>
              <a:t>.</a:t>
            </a:r>
            <a:r>
              <a:rPr lang="el-GR" sz="1600" dirty="0"/>
              <a:t> </a:t>
            </a:r>
            <a:r>
              <a:rPr lang="el-GR" sz="1600" dirty="0">
                <a:solidFill>
                  <a:srgbClr val="0070C0"/>
                </a:solidFill>
                <a:latin typeface="Calibri" panose="020F0502020204030204" pitchFamily="34" charset="0"/>
                <a:cs typeface="Calibri" panose="020F0502020204030204" pitchFamily="34" charset="0"/>
              </a:rPr>
              <a:t>Σημαντικά νέα έργα υποδομών που προγραμματίζονται στην Περιφέρεια Κεντρικής Μακεδονίας στο πλαίσιο του τομεακού προγράμματος «Μεταφορές» είναι </a:t>
            </a:r>
            <a:r>
              <a:rPr lang="el-GR" sz="1600" b="1" dirty="0">
                <a:solidFill>
                  <a:srgbClr val="0070C0"/>
                </a:solidFill>
                <a:latin typeface="Calibri" panose="020F0502020204030204" pitchFamily="34" charset="0"/>
                <a:cs typeface="Calibri" panose="020F0502020204030204" pitchFamily="34" charset="0"/>
              </a:rPr>
              <a:t>η επέκταση του Μετρό Θεσσαλονίκης προς το Αεροδρόμιο «Μακεδονία»</a:t>
            </a:r>
            <a:r>
              <a:rPr lang="el-GR" sz="1600" dirty="0">
                <a:solidFill>
                  <a:srgbClr val="0070C0"/>
                </a:solidFill>
                <a:latin typeface="Calibri" panose="020F0502020204030204" pitchFamily="34" charset="0"/>
                <a:cs typeface="Calibri" panose="020F0502020204030204" pitchFamily="34" charset="0"/>
              </a:rPr>
              <a:t>, </a:t>
            </a:r>
            <a:r>
              <a:rPr lang="el-GR" sz="1600" b="1" dirty="0">
                <a:solidFill>
                  <a:srgbClr val="0070C0"/>
                </a:solidFill>
                <a:latin typeface="Calibri" panose="020F0502020204030204" pitchFamily="34" charset="0"/>
                <a:cs typeface="Calibri" panose="020F0502020204030204" pitchFamily="34" charset="0"/>
              </a:rPr>
              <a:t>η προμήθεια στόλων λεωφορείων μηδενικών εκπομπών</a:t>
            </a:r>
            <a:r>
              <a:rPr lang="el-GR" sz="1600" dirty="0">
                <a:solidFill>
                  <a:srgbClr val="0070C0"/>
                </a:solidFill>
                <a:latin typeface="Calibri" panose="020F0502020204030204" pitchFamily="34" charset="0"/>
                <a:cs typeface="Calibri" panose="020F0502020204030204" pitchFamily="34" charset="0"/>
              </a:rPr>
              <a:t>, </a:t>
            </a:r>
            <a:r>
              <a:rPr lang="el-GR" sz="1600" b="1" dirty="0">
                <a:solidFill>
                  <a:srgbClr val="0070C0"/>
                </a:solidFill>
                <a:latin typeface="Calibri" panose="020F0502020204030204" pitchFamily="34" charset="0"/>
                <a:cs typeface="Calibri" panose="020F0502020204030204" pitchFamily="34" charset="0"/>
              </a:rPr>
              <a:t>η σιδηροδρομική σύνδεση 6</a:t>
            </a:r>
            <a:r>
              <a:rPr lang="el-GR" sz="1600" b="1" baseline="30000" dirty="0">
                <a:solidFill>
                  <a:srgbClr val="0070C0"/>
                </a:solidFill>
                <a:latin typeface="Calibri" panose="020F0502020204030204" pitchFamily="34" charset="0"/>
                <a:cs typeface="Calibri" panose="020F0502020204030204" pitchFamily="34" charset="0"/>
              </a:rPr>
              <a:t>ου</a:t>
            </a:r>
            <a:r>
              <a:rPr lang="el-GR" sz="1600" b="1" dirty="0">
                <a:solidFill>
                  <a:srgbClr val="0070C0"/>
                </a:solidFill>
                <a:latin typeface="Calibri" panose="020F0502020204030204" pitchFamily="34" charset="0"/>
                <a:cs typeface="Calibri" panose="020F0502020204030204" pitchFamily="34" charset="0"/>
              </a:rPr>
              <a:t> προβλήτα του Λιμένα Θεσσαλονίκης</a:t>
            </a:r>
            <a:r>
              <a:rPr lang="el-GR" sz="1600" dirty="0">
                <a:solidFill>
                  <a:srgbClr val="0070C0"/>
                </a:solidFill>
                <a:latin typeface="Calibri" panose="020F0502020204030204" pitchFamily="34" charset="0"/>
                <a:cs typeface="Calibri" panose="020F0502020204030204" pitchFamily="34" charset="0"/>
              </a:rPr>
              <a:t> και </a:t>
            </a:r>
            <a:r>
              <a:rPr lang="el-GR" sz="1600" b="1" dirty="0">
                <a:solidFill>
                  <a:srgbClr val="0070C0"/>
                </a:solidFill>
                <a:latin typeface="Calibri" panose="020F0502020204030204" pitchFamily="34" charset="0"/>
                <a:cs typeface="Calibri" panose="020F0502020204030204" pitchFamily="34" charset="0"/>
              </a:rPr>
              <a:t>ο Προαστιακός σιδηρόδρομος Δυτικής Θεσσαλονίκης</a:t>
            </a:r>
            <a:r>
              <a:rPr lang="el-GR" sz="1600" dirty="0">
                <a:solidFill>
                  <a:srgbClr val="0070C0"/>
                </a:solidFill>
                <a:latin typeface="Calibri" panose="020F0502020204030204" pitchFamily="34" charset="0"/>
                <a:cs typeface="Calibri" panose="020F0502020204030204" pitchFamily="34" charset="0"/>
              </a:rPr>
              <a:t>.</a:t>
            </a:r>
          </a:p>
          <a:p>
            <a:pPr>
              <a:defRPr/>
            </a:pPr>
            <a:endParaRPr lang="el-GR" dirty="0">
              <a:solidFill>
                <a:srgbClr val="0070C0"/>
              </a:solidFill>
              <a:latin typeface="Calibri" panose="020F0502020204030204" pitchFamily="34" charset="0"/>
              <a:cs typeface="Calibri" panose="020F0502020204030204" pitchFamily="34" charset="0"/>
            </a:endParaRPr>
          </a:p>
          <a:p>
            <a:pPr>
              <a:buFont typeface="Arial" panose="020B0604020202020204" pitchFamily="34" charset="0"/>
              <a:buChar char="•"/>
              <a:defRPr/>
            </a:pPr>
            <a:endParaRPr lang="el-GR" dirty="0">
              <a:solidFill>
                <a:srgbClr val="0070C0"/>
              </a:solidFill>
            </a:endParaRPr>
          </a:p>
          <a:p>
            <a:pPr>
              <a:defRPr/>
            </a:pPr>
            <a:endParaRPr lang="el-GR" dirty="0">
              <a:solidFill>
                <a:srgbClr val="FF0000"/>
              </a:solidFill>
            </a:endParaRPr>
          </a:p>
          <a:p>
            <a:pPr lvl="0">
              <a:defRPr/>
            </a:pPr>
            <a:endPar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Πίνακας 2"/>
          <p:cNvGraphicFramePr>
            <a:graphicFrameLocks noGrp="1"/>
          </p:cNvGraphicFramePr>
          <p:nvPr/>
        </p:nvGraphicFramePr>
        <p:xfrm>
          <a:off x="1416113" y="4902009"/>
          <a:ext cx="8244205" cy="1289102"/>
        </p:xfrm>
        <a:graphic>
          <a:graphicData uri="http://schemas.openxmlformats.org/drawingml/2006/table">
            <a:tbl>
              <a:tblPr firstRow="1" firstCol="1" bandRow="1">
                <a:tableStyleId>{21E4AEA4-8DFA-4A89-87EB-49C32662AFE0}</a:tableStyleId>
              </a:tblPr>
              <a:tblGrid>
                <a:gridCol w="1216439">
                  <a:extLst>
                    <a:ext uri="{9D8B030D-6E8A-4147-A177-3AD203B41FA5}">
                      <a16:colId xmlns:a16="http://schemas.microsoft.com/office/drawing/2014/main" val="2152732429"/>
                    </a:ext>
                  </a:extLst>
                </a:gridCol>
                <a:gridCol w="1742535">
                  <a:extLst>
                    <a:ext uri="{9D8B030D-6E8A-4147-A177-3AD203B41FA5}">
                      <a16:colId xmlns:a16="http://schemas.microsoft.com/office/drawing/2014/main" val="2172738789"/>
                    </a:ext>
                  </a:extLst>
                </a:gridCol>
                <a:gridCol w="1461057">
                  <a:extLst>
                    <a:ext uri="{9D8B030D-6E8A-4147-A177-3AD203B41FA5}">
                      <a16:colId xmlns:a16="http://schemas.microsoft.com/office/drawing/2014/main" val="3585133019"/>
                    </a:ext>
                  </a:extLst>
                </a:gridCol>
                <a:gridCol w="1162694">
                  <a:extLst>
                    <a:ext uri="{9D8B030D-6E8A-4147-A177-3AD203B41FA5}">
                      <a16:colId xmlns:a16="http://schemas.microsoft.com/office/drawing/2014/main" val="3980990169"/>
                    </a:ext>
                  </a:extLst>
                </a:gridCol>
                <a:gridCol w="1408753">
                  <a:extLst>
                    <a:ext uri="{9D8B030D-6E8A-4147-A177-3AD203B41FA5}">
                      <a16:colId xmlns:a16="http://schemas.microsoft.com/office/drawing/2014/main" val="1630375872"/>
                    </a:ext>
                  </a:extLst>
                </a:gridCol>
                <a:gridCol w="1252727">
                  <a:extLst>
                    <a:ext uri="{9D8B030D-6E8A-4147-A177-3AD203B41FA5}">
                      <a16:colId xmlns:a16="http://schemas.microsoft.com/office/drawing/2014/main" val="2762349470"/>
                    </a:ext>
                  </a:extLst>
                </a:gridCol>
              </a:tblGrid>
              <a:tr h="752090">
                <a:tc rowSpan="2">
                  <a:txBody>
                    <a:bodyPr/>
                    <a:lstStyle/>
                    <a:p>
                      <a:pPr algn="ctr">
                        <a:lnSpc>
                          <a:spcPct val="107000"/>
                        </a:lnSpc>
                        <a:spcAft>
                          <a:spcPts val="800"/>
                        </a:spcAft>
                      </a:pPr>
                      <a:r>
                        <a:rPr lang="el-GR" sz="1400" dirty="0">
                          <a:effectLst/>
                          <a:latin typeface="Calibri" panose="020F0502020204030204" pitchFamily="34" charset="0"/>
                          <a:cs typeface="Calibri" panose="020F0502020204030204" pitchFamily="34" charset="0"/>
                        </a:rPr>
                        <a:t>ΠΕΠ Κεντρικής Μακεδονίας</a:t>
                      </a:r>
                      <a:endParaRPr lang="el-GR"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800"/>
                        </a:spcAft>
                      </a:pPr>
                      <a:endParaRPr lang="el-GR" sz="1050" dirty="0">
                        <a:effectLst/>
                        <a:latin typeface="Calibri" panose="020F0502020204030204" pitchFamily="34" charset="0"/>
                        <a:cs typeface="Calibri" panose="020F0502020204030204" pitchFamily="34" charset="0"/>
                      </a:endParaRPr>
                    </a:p>
                    <a:p>
                      <a:pPr algn="ctr">
                        <a:lnSpc>
                          <a:spcPct val="107000"/>
                        </a:lnSpc>
                        <a:spcAft>
                          <a:spcPts val="800"/>
                        </a:spcAft>
                      </a:pPr>
                      <a:r>
                        <a:rPr lang="el-GR" sz="1050" dirty="0">
                          <a:effectLst/>
                          <a:latin typeface="Calibri" panose="020F0502020204030204" pitchFamily="34" charset="0"/>
                          <a:cs typeface="Calibri" panose="020F0502020204030204" pitchFamily="34" charset="0"/>
                        </a:rPr>
                        <a:t>Συνολική Χρηματοδότηση (€)</a:t>
                      </a:r>
                      <a:endParaRPr lang="el-GR"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endParaRPr lang="el-GR" sz="1050" dirty="0">
                        <a:effectLst/>
                        <a:latin typeface="Calibri" panose="020F0502020204030204" pitchFamily="34" charset="0"/>
                        <a:cs typeface="Calibri" panose="020F0502020204030204" pitchFamily="34" charset="0"/>
                      </a:endParaRPr>
                    </a:p>
                    <a:p>
                      <a:pPr algn="ctr">
                        <a:lnSpc>
                          <a:spcPct val="107000"/>
                        </a:lnSpc>
                        <a:spcAft>
                          <a:spcPts val="800"/>
                        </a:spcAft>
                      </a:pPr>
                      <a:r>
                        <a:rPr lang="el-GR" sz="1050" dirty="0">
                          <a:effectLst/>
                          <a:latin typeface="Calibri" panose="020F0502020204030204" pitchFamily="34" charset="0"/>
                          <a:cs typeface="Calibri" panose="020F0502020204030204" pitchFamily="34" charset="0"/>
                        </a:rPr>
                        <a:t>Προσκλήσεις </a:t>
                      </a:r>
                      <a:br>
                        <a:rPr lang="el-GR" sz="1050" dirty="0">
                          <a:effectLst/>
                          <a:latin typeface="Calibri" panose="020F0502020204030204" pitchFamily="34" charset="0"/>
                          <a:cs typeface="Calibri" panose="020F0502020204030204" pitchFamily="34" charset="0"/>
                        </a:rPr>
                      </a:br>
                      <a:r>
                        <a:rPr lang="el-GR" sz="1050" dirty="0">
                          <a:effectLst/>
                          <a:latin typeface="Calibri" panose="020F0502020204030204" pitchFamily="34" charset="0"/>
                          <a:cs typeface="Calibri" panose="020F0502020204030204" pitchFamily="34" charset="0"/>
                        </a:rPr>
                        <a:t>(€)</a:t>
                      </a:r>
                      <a:endParaRPr lang="el-GR"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endParaRPr lang="el-GR" sz="1050" dirty="0">
                        <a:effectLst/>
                        <a:latin typeface="Calibri" panose="020F0502020204030204" pitchFamily="34" charset="0"/>
                        <a:cs typeface="Calibri" panose="020F0502020204030204" pitchFamily="34" charset="0"/>
                      </a:endParaRPr>
                    </a:p>
                    <a:p>
                      <a:pPr algn="ctr">
                        <a:lnSpc>
                          <a:spcPct val="107000"/>
                        </a:lnSpc>
                        <a:spcAft>
                          <a:spcPts val="800"/>
                        </a:spcAft>
                      </a:pPr>
                      <a:r>
                        <a:rPr lang="el-GR" sz="1050" dirty="0">
                          <a:effectLst/>
                          <a:latin typeface="Calibri" panose="020F0502020204030204" pitchFamily="34" charset="0"/>
                          <a:cs typeface="Calibri" panose="020F0502020204030204" pitchFamily="34" charset="0"/>
                        </a:rPr>
                        <a:t>Εντάξεις</a:t>
                      </a:r>
                      <a:br>
                        <a:rPr lang="el-GR" sz="1050" dirty="0">
                          <a:effectLst/>
                          <a:latin typeface="Calibri" panose="020F0502020204030204" pitchFamily="34" charset="0"/>
                          <a:cs typeface="Calibri" panose="020F0502020204030204" pitchFamily="34" charset="0"/>
                        </a:rPr>
                      </a:br>
                      <a:r>
                        <a:rPr lang="el-GR" sz="1050" dirty="0">
                          <a:effectLst/>
                          <a:latin typeface="Calibri" panose="020F0502020204030204" pitchFamily="34" charset="0"/>
                          <a:cs typeface="Calibri" panose="020F0502020204030204" pitchFamily="34" charset="0"/>
                        </a:rPr>
                        <a:t>(€)</a:t>
                      </a:r>
                      <a:endParaRPr lang="el-GR"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endParaRPr lang="el-GR" sz="1050" dirty="0">
                        <a:effectLst/>
                        <a:latin typeface="Calibri" panose="020F0502020204030204" pitchFamily="34" charset="0"/>
                        <a:cs typeface="Calibri" panose="020F0502020204030204" pitchFamily="34" charset="0"/>
                      </a:endParaRPr>
                    </a:p>
                    <a:p>
                      <a:pPr algn="ctr">
                        <a:lnSpc>
                          <a:spcPct val="107000"/>
                        </a:lnSpc>
                        <a:spcAft>
                          <a:spcPts val="800"/>
                        </a:spcAft>
                      </a:pPr>
                      <a:r>
                        <a:rPr lang="el-GR" sz="1050" dirty="0">
                          <a:effectLst/>
                          <a:latin typeface="Calibri" panose="020F0502020204030204" pitchFamily="34" charset="0"/>
                          <a:cs typeface="Calibri" panose="020F0502020204030204" pitchFamily="34" charset="0"/>
                        </a:rPr>
                        <a:t>Νομικές Δεσμεύσεις (€)</a:t>
                      </a:r>
                      <a:endParaRPr lang="el-GR"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endParaRPr lang="el-GR" sz="1050" dirty="0">
                        <a:effectLst/>
                        <a:latin typeface="Calibri" panose="020F0502020204030204" pitchFamily="34" charset="0"/>
                        <a:cs typeface="Calibri" panose="020F0502020204030204" pitchFamily="34" charset="0"/>
                      </a:endParaRPr>
                    </a:p>
                    <a:p>
                      <a:pPr algn="ctr">
                        <a:lnSpc>
                          <a:spcPct val="100000"/>
                        </a:lnSpc>
                        <a:spcAft>
                          <a:spcPts val="800"/>
                        </a:spcAft>
                      </a:pPr>
                      <a:r>
                        <a:rPr lang="el-GR" sz="1050" dirty="0">
                          <a:effectLst/>
                          <a:latin typeface="Calibri" panose="020F0502020204030204" pitchFamily="34" charset="0"/>
                          <a:cs typeface="Calibri" panose="020F0502020204030204" pitchFamily="34" charset="0"/>
                        </a:rPr>
                        <a:t>Δαπάνες</a:t>
                      </a:r>
                    </a:p>
                    <a:p>
                      <a:pPr algn="ctr">
                        <a:lnSpc>
                          <a:spcPct val="100000"/>
                        </a:lnSpc>
                        <a:spcAft>
                          <a:spcPts val="800"/>
                        </a:spcAft>
                      </a:pPr>
                      <a:r>
                        <a:rPr lang="el-GR" sz="1050" dirty="0">
                          <a:effectLst/>
                          <a:latin typeface="Calibri" panose="020F0502020204030204" pitchFamily="34" charset="0"/>
                          <a:cs typeface="Calibri" panose="020F0502020204030204" pitchFamily="34" charset="0"/>
                        </a:rPr>
                        <a:t>(€)</a:t>
                      </a:r>
                      <a:endParaRPr lang="el-GR"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97331051"/>
                  </a:ext>
                </a:extLst>
              </a:tr>
              <a:tr h="537012">
                <a:tc vMerge="1">
                  <a:txBody>
                    <a:bodyPr/>
                    <a:lstStyle/>
                    <a:p>
                      <a:pPr>
                        <a:lnSpc>
                          <a:spcPct val="107000"/>
                        </a:lnSpc>
                        <a:spcAft>
                          <a:spcPts val="800"/>
                        </a:spcAft>
                      </a:pPr>
                      <a:endParaRPr lang="el-GR"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l-GR" sz="1200" dirty="0">
                          <a:effectLst/>
                          <a:latin typeface="Calibri" panose="020F0502020204030204" pitchFamily="34" charset="0"/>
                          <a:cs typeface="Calibri" panose="020F0502020204030204" pitchFamily="34" charset="0"/>
                        </a:rPr>
                        <a:t>1.440.102.734</a:t>
                      </a:r>
                      <a:endParaRPr lang="el-G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800"/>
                        </a:spcAft>
                      </a:pPr>
                      <a:r>
                        <a:rPr lang="el-GR" sz="1200" dirty="0">
                          <a:effectLst/>
                          <a:latin typeface="Calibri" panose="020F0502020204030204" pitchFamily="34" charset="0"/>
                          <a:cs typeface="Calibri" panose="020F0502020204030204" pitchFamily="34" charset="0"/>
                        </a:rPr>
                        <a:t>1.066.361.832</a:t>
                      </a:r>
                      <a:endParaRPr lang="el-G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800"/>
                        </a:spcAft>
                      </a:pPr>
                      <a:r>
                        <a:rPr lang="el-GR" sz="1200" dirty="0">
                          <a:effectLst/>
                          <a:latin typeface="Calibri" panose="020F0502020204030204" pitchFamily="34" charset="0"/>
                          <a:cs typeface="Calibri" panose="020F0502020204030204" pitchFamily="34" charset="0"/>
                        </a:rPr>
                        <a:t>683.891.655</a:t>
                      </a:r>
                      <a:endParaRPr lang="el-G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800"/>
                        </a:spcAft>
                      </a:pPr>
                      <a:r>
                        <a:rPr lang="el-GR" sz="1200" dirty="0">
                          <a:effectLst/>
                          <a:latin typeface="Calibri" panose="020F0502020204030204" pitchFamily="34" charset="0"/>
                          <a:cs typeface="Calibri" panose="020F0502020204030204" pitchFamily="34" charset="0"/>
                        </a:rPr>
                        <a:t>464.769.888</a:t>
                      </a:r>
                      <a:endParaRPr lang="el-G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800"/>
                        </a:spcAft>
                      </a:pPr>
                      <a:r>
                        <a:rPr lang="el-GR" sz="1200" dirty="0">
                          <a:effectLst/>
                          <a:latin typeface="Calibri" panose="020F0502020204030204" pitchFamily="34" charset="0"/>
                          <a:cs typeface="Calibri" panose="020F0502020204030204" pitchFamily="34" charset="0"/>
                        </a:rPr>
                        <a:t>181.620.067</a:t>
                      </a:r>
                      <a:endParaRPr lang="el-GR"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947416402"/>
                  </a:ext>
                </a:extLst>
              </a:tr>
            </a:tbl>
          </a:graphicData>
        </a:graphic>
      </p:graphicFrame>
    </p:spTree>
    <p:extLst>
      <p:ext uri="{BB962C8B-B14F-4D97-AF65-F5344CB8AC3E}">
        <p14:creationId xmlns:p14="http://schemas.microsoft.com/office/powerpoint/2010/main" val="1091568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Έργα ΣΔΙΤ στην Περιφέρεια Κεντρικής Μακεδονίας</a:t>
            </a:r>
            <a:endParaRPr lang="en-US" dirty="0"/>
          </a:p>
        </p:txBody>
      </p:sp>
      <p:sp>
        <p:nvSpPr>
          <p:cNvPr id="8" name="Ορθογώνιο 7"/>
          <p:cNvSpPr/>
          <p:nvPr/>
        </p:nvSpPr>
        <p:spPr>
          <a:xfrm>
            <a:off x="344311" y="5623646"/>
            <a:ext cx="11661761" cy="400110"/>
          </a:xfrm>
          <a:prstGeom prst="rect">
            <a:avLst/>
          </a:prstGeom>
        </p:spPr>
        <p:txBody>
          <a:bodyPr wrap="square">
            <a:spAutoFit/>
          </a:bodyPr>
          <a:lstStyle/>
          <a:p>
            <a:pPr lvl="0">
              <a:defRPr/>
            </a:pPr>
            <a:r>
              <a:rPr lang="el-GR" sz="2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graphicFrame>
        <p:nvGraphicFramePr>
          <p:cNvPr id="4" name="Πίνακας 3"/>
          <p:cNvGraphicFramePr>
            <a:graphicFrameLocks noGrp="1"/>
          </p:cNvGraphicFramePr>
          <p:nvPr/>
        </p:nvGraphicFramePr>
        <p:xfrm>
          <a:off x="1036264" y="1113916"/>
          <a:ext cx="9820654" cy="5369337"/>
        </p:xfrm>
        <a:graphic>
          <a:graphicData uri="http://schemas.openxmlformats.org/drawingml/2006/table">
            <a:tbl>
              <a:tblPr/>
              <a:tblGrid>
                <a:gridCol w="7415017">
                  <a:extLst>
                    <a:ext uri="{9D8B030D-6E8A-4147-A177-3AD203B41FA5}">
                      <a16:colId xmlns:a16="http://schemas.microsoft.com/office/drawing/2014/main" val="3148607629"/>
                    </a:ext>
                  </a:extLst>
                </a:gridCol>
                <a:gridCol w="2405637">
                  <a:extLst>
                    <a:ext uri="{9D8B030D-6E8A-4147-A177-3AD203B41FA5}">
                      <a16:colId xmlns:a16="http://schemas.microsoft.com/office/drawing/2014/main" val="727956536"/>
                    </a:ext>
                  </a:extLst>
                </a:gridCol>
              </a:tblGrid>
              <a:tr h="406427">
                <a:tc gridSpan="2">
                  <a:txBody>
                    <a:bodyPr/>
                    <a:lstStyle/>
                    <a:p>
                      <a:pPr algn="ctr" fontAlgn="ctr"/>
                      <a:r>
                        <a:rPr lang="el-GR" sz="1800" b="1" i="0" u="none" strike="noStrike" dirty="0">
                          <a:solidFill>
                            <a:srgbClr val="44546A"/>
                          </a:solidFill>
                          <a:effectLst/>
                          <a:latin typeface="Calibri" panose="020F0502020204030204" pitchFamily="34" charset="0"/>
                        </a:rPr>
                        <a:t>Πρόγραμμα 12+1</a:t>
                      </a:r>
                      <a:r>
                        <a:rPr lang="el-GR" sz="1800" b="1" i="0" u="none" strike="noStrike" dirty="0">
                          <a:solidFill>
                            <a:srgbClr val="0070C0"/>
                          </a:solidFill>
                          <a:effectLst/>
                          <a:latin typeface="Calibri" panose="020F0502020204030204" pitchFamily="34" charset="0"/>
                        </a:rPr>
                        <a:t>*</a:t>
                      </a:r>
                      <a:r>
                        <a:rPr lang="el-GR" sz="1800" b="1" i="0" u="none" strike="noStrike" dirty="0">
                          <a:solidFill>
                            <a:srgbClr val="44546A"/>
                          </a:solidFill>
                          <a:effectLst/>
                          <a:latin typeface="Calibri" panose="020F0502020204030204" pitchFamily="34" charset="0"/>
                        </a:rPr>
                        <a:t> έργων ΣΔΙΤ συνολικού προϋπολογισμού άνω των 2,5 δισ.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l-GR"/>
                    </a:p>
                  </a:txBody>
                  <a:tcPr/>
                </a:tc>
                <a:extLst>
                  <a:ext uri="{0D108BD9-81ED-4DB2-BD59-A6C34878D82A}">
                    <a16:rowId xmlns:a16="http://schemas.microsoft.com/office/drawing/2014/main" val="4142471048"/>
                  </a:ext>
                </a:extLst>
              </a:tr>
              <a:tr h="253593">
                <a:tc>
                  <a:txBody>
                    <a:bodyPr/>
                    <a:lstStyle/>
                    <a:p>
                      <a:pPr marR="0" algn="ctr" rtl="0" fontAlgn="ctr">
                        <a:lnSpc>
                          <a:spcPct val="100000"/>
                        </a:lnSpc>
                        <a:spcBef>
                          <a:spcPts val="0"/>
                        </a:spcBef>
                        <a:spcAft>
                          <a:spcPts val="0"/>
                        </a:spcAft>
                        <a:buClr>
                          <a:srgbClr val="000000"/>
                        </a:buClr>
                        <a:buFont typeface="Arial"/>
                      </a:pPr>
                      <a:r>
                        <a:rPr lang="el-GR" sz="1400" b="1" i="0" u="none" strike="noStrike" cap="none" dirty="0">
                          <a:solidFill>
                            <a:schemeClr val="bg1"/>
                          </a:solidFill>
                          <a:effectLst/>
                          <a:latin typeface="Calibri" panose="020F0502020204030204" pitchFamily="34" charset="0"/>
                          <a:ea typeface="+mn-ea"/>
                          <a:cs typeface="+mn-cs"/>
                          <a:sym typeface="Arial"/>
                        </a:rPr>
                        <a:t>3 ΣΥΜΒΑΣΙΟΠΟΙΗΜΕΝΑ ΕΡΓΑ ΣΔΙΤ</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l-GR" sz="1400" b="1" i="0" u="none" strike="noStrike" dirty="0">
                          <a:solidFill>
                            <a:schemeClr val="bg1"/>
                          </a:solidFill>
                          <a:effectLst/>
                          <a:latin typeface="Calibri" panose="020F0502020204030204" pitchFamily="34" charset="0"/>
                        </a:rPr>
                        <a:t>Π/Υ (σε εκ.€)</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408801849"/>
                  </a:ext>
                </a:extLst>
              </a:tr>
              <a:tr h="0">
                <a:tc>
                  <a:txBody>
                    <a:bodyPr/>
                    <a:lstStyle/>
                    <a:p>
                      <a:pPr algn="l" fontAlgn="ctr"/>
                      <a:r>
                        <a:rPr lang="el-GR" sz="1200" b="1" i="0" u="none" strike="noStrike" dirty="0">
                          <a:solidFill>
                            <a:srgbClr val="44546A"/>
                          </a:solidFill>
                          <a:effectLst/>
                          <a:latin typeface="Calibri" panose="020F0502020204030204" pitchFamily="34" charset="0"/>
                        </a:rPr>
                        <a:t>Υλοποίηση Μονάδας Επεξεργασίας Απορριμμάτων Νομού Σερρών</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l-GR" sz="1200" b="1" i="0" u="none" strike="noStrike" cap="none" dirty="0">
                          <a:solidFill>
                            <a:srgbClr val="44546A"/>
                          </a:solidFill>
                          <a:effectLst/>
                          <a:latin typeface="Calibri" panose="020F0502020204030204" pitchFamily="34" charset="0"/>
                          <a:ea typeface="+mn-ea"/>
                          <a:cs typeface="+mn-cs"/>
                          <a:sym typeface="Arial"/>
                        </a:rPr>
                        <a:t>60</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029516"/>
                  </a:ext>
                </a:extLst>
              </a:tr>
              <a:tr h="242722">
                <a:tc>
                  <a:txBody>
                    <a:bodyPr/>
                    <a:lstStyle/>
                    <a:p>
                      <a:pPr algn="l" fontAlgn="ctr"/>
                      <a:r>
                        <a:rPr lang="el-GR" sz="1200" b="1" i="0" u="none" strike="noStrike" dirty="0">
                          <a:solidFill>
                            <a:srgbClr val="44546A"/>
                          </a:solidFill>
                          <a:effectLst/>
                          <a:latin typeface="Calibri" panose="020F0502020204030204" pitchFamily="34" charset="0"/>
                        </a:rPr>
                        <a:t>Αναβάθμιση της Ανατολικής Εσωτερικής Περιφερειακής Θεσσαλονίκης (</a:t>
                      </a:r>
                      <a:r>
                        <a:rPr lang="el-GR" sz="1200" b="1" i="0" u="none" strike="noStrike" dirty="0" err="1">
                          <a:solidFill>
                            <a:srgbClr val="44546A"/>
                          </a:solidFill>
                          <a:effectLst/>
                          <a:latin typeface="Calibri" panose="020F0502020204030204" pitchFamily="34" charset="0"/>
                        </a:rPr>
                        <a:t>Flyover</a:t>
                      </a:r>
                      <a:r>
                        <a:rPr lang="el-GR" sz="1200" b="1" i="0" u="none" strike="noStrike" dirty="0">
                          <a:solidFill>
                            <a:srgbClr val="44546A"/>
                          </a:solidFill>
                          <a:effectLst/>
                          <a:latin typeface="Calibri" panose="020F0502020204030204" pitchFamily="34" charset="0"/>
                        </a:rPr>
                        <a:t>)</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l-GR" sz="1200" b="1" i="0" u="none" strike="noStrike" cap="none" dirty="0">
                          <a:solidFill>
                            <a:srgbClr val="44546A"/>
                          </a:solidFill>
                          <a:effectLst/>
                          <a:latin typeface="Calibri" panose="020F0502020204030204" pitchFamily="34" charset="0"/>
                          <a:ea typeface="+mn-ea"/>
                          <a:cs typeface="+mn-cs"/>
                          <a:sym typeface="Arial"/>
                        </a:rPr>
                        <a:t>488</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654656"/>
                  </a:ext>
                </a:extLst>
              </a:tr>
              <a:tr h="242722">
                <a:tc>
                  <a:txBody>
                    <a:bodyPr/>
                    <a:lstStyle/>
                    <a:p>
                      <a:pPr algn="l" fontAlgn="ctr"/>
                      <a:r>
                        <a:rPr lang="el-GR" sz="1200" b="0" i="0" u="none" strike="noStrike" dirty="0">
                          <a:solidFill>
                            <a:srgbClr val="44546A"/>
                          </a:solidFill>
                          <a:effectLst/>
                          <a:latin typeface="Calibri" panose="020F0502020204030204" pitchFamily="34" charset="0"/>
                        </a:rPr>
                        <a:t>Λ</a:t>
                      </a:r>
                      <a:r>
                        <a:rPr lang="el-GR" sz="1200" b="1" i="0" u="none" strike="noStrike" dirty="0">
                          <a:solidFill>
                            <a:srgbClr val="44546A"/>
                          </a:solidFill>
                          <a:effectLst/>
                          <a:latin typeface="Calibri" panose="020F0502020204030204" pitchFamily="34" charset="0"/>
                        </a:rPr>
                        <a:t>ειτουργία / συντήρηση του δικτύου του Μετρό Θεσσαλονίκης</a:t>
                      </a:r>
                      <a:endParaRPr lang="el-GR" sz="1200" b="0" i="0" u="none" strike="noStrike" dirty="0">
                        <a:solidFill>
                          <a:srgbClr val="44546A"/>
                        </a:solidFill>
                        <a:effectLst/>
                        <a:latin typeface="Calibri" panose="020F0502020204030204" pitchFamily="34" charset="0"/>
                      </a:endParaRP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ctr" rtl="0" fontAlgn="ctr">
                        <a:lnSpc>
                          <a:spcPct val="100000"/>
                        </a:lnSpc>
                        <a:spcBef>
                          <a:spcPts val="0"/>
                        </a:spcBef>
                        <a:spcAft>
                          <a:spcPts val="0"/>
                        </a:spcAft>
                        <a:buClr>
                          <a:srgbClr val="000000"/>
                        </a:buClr>
                        <a:buFont typeface="Arial"/>
                      </a:pPr>
                      <a:r>
                        <a:rPr lang="el-GR" sz="1200" b="1" i="0" u="none" strike="noStrike" cap="none" dirty="0">
                          <a:solidFill>
                            <a:srgbClr val="44546A"/>
                          </a:solidFill>
                          <a:effectLst/>
                          <a:latin typeface="Calibri" panose="020F0502020204030204" pitchFamily="34" charset="0"/>
                          <a:ea typeface="+mn-ea"/>
                          <a:cs typeface="+mn-cs"/>
                          <a:sym typeface="Arial"/>
                        </a:rPr>
                        <a:t>310</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829649"/>
                  </a:ext>
                </a:extLst>
              </a:tr>
              <a:tr h="241010">
                <a:tc>
                  <a:txBody>
                    <a:bodyPr/>
                    <a:lstStyle/>
                    <a:p>
                      <a:pPr algn="ctr" fontAlgn="ctr"/>
                      <a:r>
                        <a:rPr lang="el-GR" sz="1400" b="1" i="0" u="none" strike="noStrike" dirty="0">
                          <a:solidFill>
                            <a:srgbClr val="FFFFFF"/>
                          </a:solidFill>
                          <a:effectLst/>
                          <a:latin typeface="Calibri" panose="020F0502020204030204" pitchFamily="34" charset="0"/>
                        </a:rPr>
                        <a:t>9 ΕΡΓΑ ΣΔΙΤ ΣΕ ΔΙΑΓΩΝΙΣΤΙΚΗ ΔΙΑΔΙΚΑΣΙΑ</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l-GR" sz="1400" b="1" i="0" u="none" strike="noStrike" dirty="0">
                          <a:solidFill>
                            <a:schemeClr val="bg1"/>
                          </a:solidFill>
                          <a:effectLst/>
                          <a:latin typeface="Calibri" panose="020F0502020204030204" pitchFamily="34" charset="0"/>
                        </a:rPr>
                        <a:t>Π/Υ (σε εκ.€)</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389591061"/>
                  </a:ext>
                </a:extLst>
              </a:tr>
              <a:tr h="416094">
                <a:tc>
                  <a:txBody>
                    <a:bodyPr/>
                    <a:lstStyle/>
                    <a:p>
                      <a:pPr algn="l" fontAlgn="ctr"/>
                      <a:r>
                        <a:rPr lang="el-GR" sz="1200" b="1" i="0" u="none" strike="noStrike" dirty="0">
                          <a:solidFill>
                            <a:srgbClr val="44546A"/>
                          </a:solidFill>
                          <a:effectLst/>
                          <a:latin typeface="Calibri" panose="020F0502020204030204" pitchFamily="34" charset="0"/>
                        </a:rPr>
                        <a:t>Σχεδιασμός, Κατασκευή, Χρηματοδότηση, Συντήρηση και Λειτουργία 17 Σχολικών Μονάδων στην Περιφέρεια Κεντρικής Μακεδονίας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159,2</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311527"/>
                  </a:ext>
                </a:extLst>
              </a:tr>
              <a:tr h="442967">
                <a:tc>
                  <a:txBody>
                    <a:bodyPr/>
                    <a:lstStyle/>
                    <a:p>
                      <a:pPr algn="l" fontAlgn="ctr"/>
                      <a:r>
                        <a:rPr lang="el-GR" sz="1200" b="1" i="0" u="none" strike="noStrike" dirty="0">
                          <a:solidFill>
                            <a:srgbClr val="44546A"/>
                          </a:solidFill>
                          <a:effectLst/>
                          <a:latin typeface="Calibri" panose="020F0502020204030204" pitchFamily="34" charset="0"/>
                        </a:rPr>
                        <a:t>Μελέτη, Κατασκευή, Χρηματοδότηση και Τεχνική Διαχείριση Κτιρίου Στέγασης Υπηρεσιών της</a:t>
                      </a:r>
                      <a:r>
                        <a:rPr lang="el-GR" sz="1200" b="0" i="0" u="none" strike="noStrike" dirty="0">
                          <a:solidFill>
                            <a:srgbClr val="44546A"/>
                          </a:solidFill>
                          <a:effectLst/>
                          <a:latin typeface="Calibri" panose="020F0502020204030204" pitchFamily="34" charset="0"/>
                        </a:rPr>
                        <a:t> </a:t>
                      </a:r>
                      <a:r>
                        <a:rPr lang="el-GR" sz="1200" b="1" i="0" u="none" strike="noStrike" dirty="0">
                          <a:solidFill>
                            <a:srgbClr val="44546A"/>
                          </a:solidFill>
                          <a:effectLst/>
                          <a:latin typeface="Calibri" panose="020F0502020204030204" pitchFamily="34" charset="0"/>
                        </a:rPr>
                        <a:t>Αστυνομικής Διεύθυνσης Ημαθίας (Βέροια)</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14</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395969"/>
                  </a:ext>
                </a:extLst>
              </a:tr>
              <a:tr h="336241">
                <a:tc>
                  <a:txBody>
                    <a:bodyPr/>
                    <a:lstStyle/>
                    <a:p>
                      <a:pPr algn="l" fontAlgn="ctr"/>
                      <a:r>
                        <a:rPr lang="el-GR" sz="1200" b="1" i="0" u="none" strike="noStrike" dirty="0">
                          <a:solidFill>
                            <a:srgbClr val="44546A"/>
                          </a:solidFill>
                          <a:effectLst/>
                          <a:latin typeface="Calibri" panose="020F0502020204030204" pitchFamily="34" charset="0"/>
                        </a:rPr>
                        <a:t>Μονάδα Επεξεργασίας Αποβλήτων (Μ.Ε.Α.) Δυτικού Τομέα Περιφέρειας Κεντρικής Μακεδονίας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236,3</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583383"/>
                  </a:ext>
                </a:extLst>
              </a:tr>
              <a:tr h="606802">
                <a:tc>
                  <a:txBody>
                    <a:bodyPr/>
                    <a:lstStyle/>
                    <a:p>
                      <a:pPr algn="l" fontAlgn="ctr"/>
                      <a:r>
                        <a:rPr lang="el-GR" sz="1200" b="1" i="0" u="none" strike="noStrike" dirty="0">
                          <a:solidFill>
                            <a:srgbClr val="44546A"/>
                          </a:solidFill>
                          <a:effectLst/>
                          <a:latin typeface="Calibri" panose="020F0502020204030204" pitchFamily="34" charset="0"/>
                        </a:rPr>
                        <a:t>Μελέτη, κατασκευή, χρηματοδότηση της αναβάθμισης του οδικού άξονα ΕΟ2 (Μαυροβούνι – Έδεσσα, παράκαμψη Γιαννιτσών, παράκαμψη Χαλκηδόνας) και λειτουργία/ συντήρηση του τμήματος γέφυρας Αξιού ποταμού – Έδεσσας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444,9</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029717"/>
                  </a:ext>
                </a:extLst>
              </a:tr>
              <a:tr h="273101">
                <a:tc>
                  <a:txBody>
                    <a:bodyPr/>
                    <a:lstStyle/>
                    <a:p>
                      <a:pPr algn="l" fontAlgn="ctr"/>
                      <a:r>
                        <a:rPr lang="el-GR" sz="1200" b="1" i="0" u="none" strike="noStrike" dirty="0">
                          <a:solidFill>
                            <a:srgbClr val="44546A"/>
                          </a:solidFill>
                          <a:effectLst/>
                          <a:latin typeface="Calibri" panose="020F0502020204030204" pitchFamily="34" charset="0"/>
                        </a:rPr>
                        <a:t>Κάθετος άξονας Δράμα – Αμφίπολη (</a:t>
                      </a:r>
                      <a:r>
                        <a:rPr lang="el-GR" sz="1200" b="1" i="0" u="none" strike="noStrike" dirty="0" err="1">
                          <a:solidFill>
                            <a:srgbClr val="44546A"/>
                          </a:solidFill>
                          <a:effectLst/>
                          <a:latin typeface="Calibri" panose="020F0502020204030204" pitchFamily="34" charset="0"/>
                        </a:rPr>
                        <a:t>Παλαιοκώμη</a:t>
                      </a:r>
                      <a:r>
                        <a:rPr lang="el-GR" sz="1200" b="1" i="0" u="none" strike="noStrike" dirty="0">
                          <a:solidFill>
                            <a:srgbClr val="44546A"/>
                          </a:solidFill>
                          <a:effectLst/>
                          <a:latin typeface="Calibri" panose="020F0502020204030204" pitchFamily="34" charset="0"/>
                        </a:rPr>
                        <a:t>)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a:solidFill>
                            <a:srgbClr val="44546A"/>
                          </a:solidFill>
                          <a:effectLst/>
                          <a:latin typeface="Calibri" panose="020F0502020204030204" pitchFamily="34" charset="0"/>
                        </a:rPr>
                        <a:t>248,5</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438775"/>
                  </a:ext>
                </a:extLst>
              </a:tr>
              <a:tr h="301752">
                <a:tc>
                  <a:txBody>
                    <a:bodyPr/>
                    <a:lstStyle/>
                    <a:p>
                      <a:pPr algn="l" fontAlgn="ctr"/>
                      <a:r>
                        <a:rPr lang="el-GR" sz="1200" b="1" i="0" u="none" strike="noStrike" dirty="0">
                          <a:solidFill>
                            <a:srgbClr val="44546A"/>
                          </a:solidFill>
                          <a:effectLst/>
                          <a:latin typeface="Calibri" panose="020F0502020204030204" pitchFamily="34" charset="0"/>
                        </a:rPr>
                        <a:t>Αναβάθμιση </a:t>
                      </a:r>
                      <a:r>
                        <a:rPr lang="el-GR" sz="1200" b="1" i="0" u="none" strike="noStrike" dirty="0" err="1">
                          <a:solidFill>
                            <a:srgbClr val="44546A"/>
                          </a:solidFill>
                          <a:effectLst/>
                          <a:latin typeface="Calibri" panose="020F0502020204030204" pitchFamily="34" charset="0"/>
                        </a:rPr>
                        <a:t>Οδοφωτισμού</a:t>
                      </a:r>
                      <a:r>
                        <a:rPr lang="el-GR" sz="1200" b="1" i="0" u="none" strike="noStrike" dirty="0">
                          <a:solidFill>
                            <a:srgbClr val="44546A"/>
                          </a:solidFill>
                          <a:effectLst/>
                          <a:latin typeface="Calibri" panose="020F0502020204030204" pitchFamily="34" charset="0"/>
                        </a:rPr>
                        <a:t> Περιφέρειας Κεντρικής Μακεδονίας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a:solidFill>
                            <a:srgbClr val="44546A"/>
                          </a:solidFill>
                          <a:effectLst/>
                          <a:latin typeface="Calibri" panose="020F0502020204030204" pitchFamily="34" charset="0"/>
                        </a:rPr>
                        <a:t>18,4</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336892"/>
                  </a:ext>
                </a:extLst>
              </a:tr>
              <a:tr h="438912">
                <a:tc>
                  <a:txBody>
                    <a:bodyPr/>
                    <a:lstStyle/>
                    <a:p>
                      <a:pPr algn="l" fontAlgn="ctr"/>
                      <a:r>
                        <a:rPr lang="el-GR" sz="1200" b="1" i="0" u="none" strike="noStrike" dirty="0">
                          <a:solidFill>
                            <a:srgbClr val="44546A"/>
                          </a:solidFill>
                          <a:effectLst/>
                          <a:latin typeface="Calibri" panose="020F0502020204030204" pitchFamily="34" charset="0"/>
                        </a:rPr>
                        <a:t>Ανέγερση Δικαστικών Μεγάρων Έδεσσας, Σερρών, Κιλκίς και Ανακατασκευή Δικαστικού Μεγάρου Θεσσαλονίκης και Συντήρηση και Διαχείριση αυτών</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a:solidFill>
                            <a:srgbClr val="44546A"/>
                          </a:solidFill>
                          <a:effectLst/>
                          <a:latin typeface="Calibri" panose="020F0502020204030204" pitchFamily="34" charset="0"/>
                        </a:rPr>
                        <a:t>148,8</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950683"/>
                  </a:ext>
                </a:extLst>
              </a:tr>
              <a:tr h="242722">
                <a:tc>
                  <a:txBody>
                    <a:bodyPr/>
                    <a:lstStyle/>
                    <a:p>
                      <a:pPr algn="l" fontAlgn="ctr"/>
                      <a:r>
                        <a:rPr lang="el-GR" sz="1200" b="1" i="0" u="none" strike="noStrike" dirty="0">
                          <a:solidFill>
                            <a:srgbClr val="44546A"/>
                          </a:solidFill>
                          <a:effectLst/>
                          <a:latin typeface="Calibri" panose="020F0502020204030204" pitchFamily="34" charset="0"/>
                        </a:rPr>
                        <a:t>Μελέτη, Χρηματοδότηση, Κατασκευή και Τεχνική Διαχείριση του Αρδευτικού Δικτύου </a:t>
                      </a:r>
                      <a:r>
                        <a:rPr lang="el-GR" sz="1200" b="1" i="0" u="none" strike="noStrike" dirty="0" err="1">
                          <a:solidFill>
                            <a:srgbClr val="44546A"/>
                          </a:solidFill>
                          <a:effectLst/>
                          <a:latin typeface="Calibri" panose="020F0502020204030204" pitchFamily="34" charset="0"/>
                        </a:rPr>
                        <a:t>Αλμωπαίου</a:t>
                      </a:r>
                      <a:r>
                        <a:rPr lang="el-GR" sz="1200" b="1" i="0" u="none" strike="noStrike" dirty="0">
                          <a:solidFill>
                            <a:srgbClr val="44546A"/>
                          </a:solidFill>
                          <a:effectLst/>
                          <a:latin typeface="Calibri" panose="020F0502020204030204" pitchFamily="34" charset="0"/>
                        </a:rPr>
                        <a:t>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156,6</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361857"/>
                  </a:ext>
                </a:extLst>
              </a:tr>
              <a:tr h="334076">
                <a:tc>
                  <a:txBody>
                    <a:bodyPr/>
                    <a:lstStyle/>
                    <a:p>
                      <a:pPr algn="l" fontAlgn="ctr"/>
                      <a:r>
                        <a:rPr lang="el-GR" sz="1200" b="1" i="0" u="none" strike="noStrike" dirty="0">
                          <a:solidFill>
                            <a:srgbClr val="44546A"/>
                          </a:solidFill>
                          <a:effectLst/>
                          <a:latin typeface="Calibri" panose="020F0502020204030204" pitchFamily="34" charset="0"/>
                        </a:rPr>
                        <a:t>Ανάταξη, Αναβάθμιση και Συντήρηση του Σιδηροδρομικού Άξονα Βορείου Ελλάδος </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200" b="1" i="0" u="none" strike="noStrike" dirty="0">
                          <a:solidFill>
                            <a:srgbClr val="44546A"/>
                          </a:solidFill>
                          <a:effectLst/>
                          <a:latin typeface="Calibri" panose="020F0502020204030204" pitchFamily="34" charset="0"/>
                        </a:rPr>
                        <a:t>289</a:t>
                      </a: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726722"/>
                  </a:ext>
                </a:extLst>
              </a:tr>
              <a:tr h="402250">
                <a:tc>
                  <a:txBody>
                    <a:bodyPr/>
                    <a:lstStyle/>
                    <a:p>
                      <a:pPr algn="l" fontAlgn="ctr"/>
                      <a:r>
                        <a:rPr lang="el-GR" sz="1400" b="1" dirty="0">
                          <a:solidFill>
                            <a:srgbClr val="0070C0"/>
                          </a:solidFill>
                          <a:latin typeface="Calibri" panose="020F0502020204030204" pitchFamily="34" charset="0"/>
                          <a:ea typeface="Calibri" panose="020F0502020204030204" pitchFamily="34" charset="0"/>
                          <a:cs typeface="Calibri" panose="020F0502020204030204" pitchFamily="34" charset="0"/>
                        </a:rPr>
                        <a:t>* Υλοποίηση νέου αντικαρκινικού νοσοκομείου Θεσσαλονίκης μέσω ΣΔΙΤ (</a:t>
                      </a:r>
                      <a:r>
                        <a:rPr lang="el-GR" sz="1400" b="1" dirty="0" err="1">
                          <a:solidFill>
                            <a:srgbClr val="0070C0"/>
                          </a:solidFill>
                          <a:latin typeface="Calibri" panose="020F0502020204030204" pitchFamily="34" charset="0"/>
                          <a:ea typeface="Calibri" panose="020F0502020204030204" pitchFamily="34" charset="0"/>
                          <a:cs typeface="Calibri" panose="020F0502020204030204" pitchFamily="34" charset="0"/>
                        </a:rPr>
                        <a:t>Θεαγένειο</a:t>
                      </a:r>
                      <a:r>
                        <a:rPr lang="el-GR" sz="14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l-GR" sz="1400" b="1" i="0" u="none" strike="noStrike" dirty="0">
                        <a:solidFill>
                          <a:srgbClr val="44546A"/>
                        </a:solidFill>
                        <a:effectLst/>
                        <a:latin typeface="Calibri" panose="020F0502020204030204" pitchFamily="34" charset="0"/>
                      </a:endParaRP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l-GR" sz="1400" b="1" i="0" u="none" strike="noStrike" dirty="0">
                          <a:solidFill>
                            <a:srgbClr val="0070C0"/>
                          </a:solidFill>
                          <a:effectLst/>
                          <a:latin typeface="Calibri" panose="020F0502020204030204" pitchFamily="34" charset="0"/>
                        </a:rPr>
                        <a:t>Υπό</a:t>
                      </a:r>
                      <a:r>
                        <a:rPr lang="el-GR" sz="1400" b="1" i="0" u="none" strike="noStrike" baseline="0" dirty="0">
                          <a:solidFill>
                            <a:srgbClr val="0070C0"/>
                          </a:solidFill>
                          <a:effectLst/>
                          <a:latin typeface="Calibri" panose="020F0502020204030204" pitchFamily="34" charset="0"/>
                        </a:rPr>
                        <a:t> έγκριση</a:t>
                      </a:r>
                      <a:endParaRPr lang="el-GR" sz="1400" b="1" i="0" u="none" strike="noStrike" dirty="0">
                        <a:solidFill>
                          <a:srgbClr val="0070C0"/>
                        </a:solidFill>
                        <a:effectLst/>
                        <a:latin typeface="Calibri" panose="020F0502020204030204" pitchFamily="34" charset="0"/>
                      </a:endParaRPr>
                    </a:p>
                  </a:txBody>
                  <a:tcPr marL="5066" marR="5066" marT="5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56626338"/>
                  </a:ext>
                </a:extLst>
              </a:tr>
            </a:tbl>
          </a:graphicData>
        </a:graphic>
      </p:graphicFrame>
    </p:spTree>
    <p:extLst>
      <p:ext uri="{BB962C8B-B14F-4D97-AF65-F5344CB8AC3E}">
        <p14:creationId xmlns:p14="http://schemas.microsoft.com/office/powerpoint/2010/main" val="3854713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a:extLst>
              <a:ext uri="{FF2B5EF4-FFF2-40B4-BE49-F238E27FC236}">
                <a16:creationId xmlns:a16="http://schemas.microsoft.com/office/drawing/2014/main" id="{2B53CB94-619D-EEAA-9B1D-A485A6A19967}"/>
              </a:ext>
            </a:extLst>
          </p:cNvPr>
          <p:cNvSpPr txBox="1">
            <a:spLocks noChangeArrowheads="1"/>
          </p:cNvSpPr>
          <p:nvPr/>
        </p:nvSpPr>
        <p:spPr bwMode="auto">
          <a:xfrm>
            <a:off x="3009900" y="1568450"/>
            <a:ext cx="8461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l-GR" altLang="el-GR" sz="3600" b="1">
                <a:solidFill>
                  <a:srgbClr val="374C81"/>
                </a:solidFill>
                <a:cs typeface="Calibri" panose="020F0502020204030204" pitchFamily="34" charset="0"/>
              </a:rPr>
              <a:t>Μετρό | Οδικά, Σιδηροδρομικά, Αντιπλημμυρικά έργα | Μεταφορές</a:t>
            </a:r>
          </a:p>
          <a:p>
            <a:pPr eaLnBrk="1" hangingPunct="1"/>
            <a:endParaRPr lang="el-GR" altLang="el-GR" sz="3600" b="1">
              <a:solidFill>
                <a:srgbClr val="374C81"/>
              </a:solidFill>
              <a:cs typeface="Calibri" panose="020F0502020204030204" pitchFamily="34" charset="0"/>
            </a:endParaRPr>
          </a:p>
          <a:p>
            <a:pPr eaLnBrk="1" hangingPunct="1"/>
            <a:endParaRPr lang="el-GR" altLang="el-GR" sz="3600" b="1">
              <a:solidFill>
                <a:srgbClr val="374C81"/>
              </a:solidFill>
              <a:cs typeface="Calibri" panose="020F0502020204030204" pitchFamily="34" charset="0"/>
            </a:endParaRPr>
          </a:p>
          <a:p>
            <a:pPr algn="r" eaLnBrk="1" hangingPunct="1"/>
            <a:r>
              <a:rPr lang="el-GR" altLang="el-GR" sz="3600" b="1">
                <a:solidFill>
                  <a:srgbClr val="374C81"/>
                </a:solidFill>
                <a:cs typeface="Calibri" panose="020F0502020204030204" pitchFamily="34" charset="0"/>
              </a:rPr>
              <a:t>Υπουργείο Υποδομών &amp; Μεταφορών</a:t>
            </a:r>
            <a:endParaRPr lang="en-US" altLang="el-GR" sz="3600" b="1">
              <a:solidFill>
                <a:srgbClr val="374C81"/>
              </a:solidFill>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5E26-97A7-9D44-73F2-719B1288C4BB}"/>
              </a:ext>
            </a:extLst>
          </p:cNvPr>
          <p:cNvSpPr>
            <a:spLocks noGrp="1"/>
          </p:cNvSpPr>
          <p:nvPr>
            <p:ph type="title"/>
          </p:nvPr>
        </p:nvSpPr>
        <p:spPr>
          <a:xfrm>
            <a:off x="344488" y="263525"/>
            <a:ext cx="11503025" cy="606425"/>
          </a:xfrm>
        </p:spPr>
        <p:txBody>
          <a:bodyPr/>
          <a:lstStyle/>
          <a:p>
            <a:pPr eaLnBrk="1" fontAlgn="auto" hangingPunct="1">
              <a:defRPr/>
            </a:pPr>
            <a:r>
              <a:rPr lang="el-GR" sz="3200" dirty="0"/>
              <a:t>Μετρό Θεσσαλονίκης</a:t>
            </a:r>
            <a:endParaRPr lang="x-none" sz="3200" dirty="0"/>
          </a:p>
        </p:txBody>
      </p:sp>
      <p:graphicFrame>
        <p:nvGraphicFramePr>
          <p:cNvPr id="3" name="Table 3">
            <a:extLst>
              <a:ext uri="{FF2B5EF4-FFF2-40B4-BE49-F238E27FC236}">
                <a16:creationId xmlns:a16="http://schemas.microsoft.com/office/drawing/2014/main" id="{D20757BA-9B83-A7A8-B9F4-F25BE1C62669}"/>
              </a:ext>
            </a:extLst>
          </p:cNvPr>
          <p:cNvGraphicFramePr>
            <a:graphicFrameLocks noGrp="1"/>
          </p:cNvGraphicFramePr>
          <p:nvPr/>
        </p:nvGraphicFramePr>
        <p:xfrm>
          <a:off x="407988" y="1160463"/>
          <a:ext cx="11233150" cy="1630446"/>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768">
                <a:tc>
                  <a:txBody>
                    <a:bodyPr/>
                    <a:lstStyle/>
                    <a:p>
                      <a:r>
                        <a:rPr lang="el-GR" sz="1400" b="1" i="1" dirty="0"/>
                        <a:t>Βασική γραμμή έργου Μετρό Θεσσαλονίκης</a:t>
                      </a:r>
                      <a:endParaRPr lang="x-none" sz="1400" b="1" i="1" dirty="0"/>
                    </a:p>
                  </a:txBody>
                  <a:tcPr marL="91443" marR="91443" marT="45711" marB="45711">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768">
                <a:tc>
                  <a:txBody>
                    <a:bodyPr/>
                    <a:lstStyle/>
                    <a:p>
                      <a:r>
                        <a:rPr lang="el-GR" sz="1400" dirty="0"/>
                        <a:t>Προϋπολογισμός: 1,46 δισ. €</a:t>
                      </a:r>
                      <a:endParaRPr lang="x-none" sz="1400" dirty="0"/>
                    </a:p>
                  </a:txBody>
                  <a:tcPr marL="91443" marR="91443" marT="45711" marB="4571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7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Εκτιμώμενη</a:t>
                      </a:r>
                      <a:r>
                        <a:rPr lang="el-GR" sz="1400" baseline="0" dirty="0"/>
                        <a:t> </a:t>
                      </a:r>
                      <a:r>
                        <a:rPr lang="el-GR" sz="1400" dirty="0"/>
                        <a:t>ολοκλήρωση: 30.11.2024</a:t>
                      </a:r>
                      <a:endParaRPr lang="x-none" sz="1400" dirty="0"/>
                    </a:p>
                  </a:txBody>
                  <a:tcPr marL="91443" marR="91443" marT="45711" marB="4571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805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Πρόοδος υλοποίησης: Φάση περαίωσης κατασκευαστικών εργασιών / Πραγματοποίηση δοκιμών συστημάτων και τροχαίου υλικού / Διαδικασίες πιστοποίησης</a:t>
                      </a:r>
                      <a:endParaRPr lang="x-none" sz="1400" dirty="0"/>
                    </a:p>
                  </a:txBody>
                  <a:tcPr marL="91443" marR="91443" marT="45711" marB="4571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5" name="Table 3">
            <a:extLst>
              <a:ext uri="{FF2B5EF4-FFF2-40B4-BE49-F238E27FC236}">
                <a16:creationId xmlns:a16="http://schemas.microsoft.com/office/drawing/2014/main" id="{4530866D-6E18-FAF6-C980-208559F1FEF2}"/>
              </a:ext>
            </a:extLst>
          </p:cNvPr>
          <p:cNvGraphicFramePr>
            <a:graphicFrameLocks noGrp="1"/>
          </p:cNvGraphicFramePr>
          <p:nvPr/>
        </p:nvGraphicFramePr>
        <p:xfrm>
          <a:off x="407988" y="2925763"/>
          <a:ext cx="11233150" cy="1854200"/>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840">
                <a:tc>
                  <a:txBody>
                    <a:bodyPr/>
                    <a:lstStyle/>
                    <a:p>
                      <a:r>
                        <a:rPr lang="el-GR" b="1" i="1" dirty="0"/>
                        <a:t>Επέκταση προς Καλαμαριά  | Προμήθεια τροχαίου υλικού για την επέκταση</a:t>
                      </a:r>
                      <a:endParaRPr lang="x-none" b="1" i="1" dirty="0"/>
                    </a:p>
                  </a:txBody>
                  <a:tcPr marL="91443" marR="91443">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l-GR" dirty="0"/>
                        <a:t>Προϋπολογισμός: 577 εκατ. € | 174,84 εκατ. €</a:t>
                      </a:r>
                      <a:endParaRPr lang="x-none" dirty="0"/>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Μέχρι</a:t>
                      </a:r>
                      <a:r>
                        <a:rPr lang="el-GR" baseline="0" dirty="0"/>
                        <a:t> το τέλος του 2025</a:t>
                      </a:r>
                      <a:endParaRPr lang="el-GR" dirty="0"/>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Πρόοδος υλοποίησης: 89,4%</a:t>
                      </a:r>
                      <a:endParaRPr lang="x-none" dirty="0"/>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endParaRPr lang="x-none" dirty="0"/>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6" name="Table 3">
            <a:extLst>
              <a:ext uri="{FF2B5EF4-FFF2-40B4-BE49-F238E27FC236}">
                <a16:creationId xmlns:a16="http://schemas.microsoft.com/office/drawing/2014/main" id="{F1D83E77-3344-A4BB-5294-E672DD25E9DA}"/>
              </a:ext>
            </a:extLst>
          </p:cNvPr>
          <p:cNvGraphicFramePr>
            <a:graphicFrameLocks noGrp="1"/>
          </p:cNvGraphicFramePr>
          <p:nvPr/>
        </p:nvGraphicFramePr>
        <p:xfrm>
          <a:off x="407988" y="4687888"/>
          <a:ext cx="11233150" cy="1482724"/>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Μελέτη Ανάπτυξης Μετρό</a:t>
                      </a:r>
                      <a:r>
                        <a:rPr lang="el-GR" sz="1400" b="1" i="1" baseline="0" dirty="0"/>
                        <a:t> Θεσσαλονίκης</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Προϋπολογισμός: 3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Έχει ολοκληρωθεί</a:t>
                      </a: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Πρόοδος υλοποίησης: Έχει ανακοινωθεί η κατά προτεραιότητα επέκταση του Μετρό στη</a:t>
                      </a:r>
                      <a:r>
                        <a:rPr lang="el-GR" sz="1400" baseline="0" dirty="0"/>
                        <a:t> Βορειοδυτική Θεσσαλονίκη.</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7" name="Title 1"/>
          <p:cNvSpPr txBox="1"/>
          <p:nvPr/>
        </p:nvSpPr>
        <p:spPr>
          <a:xfrm>
            <a:off x="338662" y="134531"/>
            <a:ext cx="11514667" cy="459028"/>
          </a:xfrm>
          <a:prstGeom prst="rect">
            <a:avLst/>
          </a:prstGeom>
          <a:solidFill>
            <a:srgbClr val="5B9BD5">
              <a:lumMod val="75000"/>
            </a:srgbClr>
          </a:solid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253356"/>
              </a:buClr>
              <a:buSzPts val="3200"/>
              <a:buFont typeface="Helvetica Neue"/>
              <a:buNone/>
              <a:defRPr sz="4400" b="1" kern="1200">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l-GR" sz="2600" dirty="0">
                <a:solidFill>
                  <a:sysClr val="window" lastClr="FFFFFF"/>
                </a:solidFill>
              </a:rPr>
              <a:t>Τι σημαίνει διπλή σύγκλιση | Ευρώπη &amp; </a:t>
            </a:r>
            <a:r>
              <a:rPr lang="el-GR" sz="2600">
                <a:solidFill>
                  <a:sysClr val="window" lastClr="FFFFFF"/>
                </a:solidFill>
              </a:rPr>
              <a:t>Ελληνικές Περιφέρειες</a:t>
            </a:r>
            <a:endParaRPr lang="x-none" sz="2600" dirty="0">
              <a:solidFill>
                <a:sysClr val="window" lastClr="FFFFFF"/>
              </a:solidFill>
            </a:endParaRPr>
          </a:p>
        </p:txBody>
      </p:sp>
      <p:pic>
        <p:nvPicPr>
          <p:cNvPr id="2" name="Εικόνα 1"/>
          <p:cNvPicPr>
            <a:picLocks noChangeAspect="1"/>
          </p:cNvPicPr>
          <p:nvPr/>
        </p:nvPicPr>
        <p:blipFill>
          <a:blip r:embed="rId3"/>
          <a:stretch>
            <a:fillRect/>
          </a:stretch>
        </p:blipFill>
        <p:spPr>
          <a:xfrm>
            <a:off x="1432637" y="777340"/>
            <a:ext cx="9326716" cy="5556621"/>
          </a:xfrm>
          <a:prstGeom prst="rect">
            <a:avLst/>
          </a:prstGeom>
        </p:spPr>
      </p:pic>
      <p:sp>
        <p:nvSpPr>
          <p:cNvPr id="6" name="TextBox 5"/>
          <p:cNvSpPr txBox="1"/>
          <p:nvPr/>
        </p:nvSpPr>
        <p:spPr>
          <a:xfrm>
            <a:off x="10284978" y="3147802"/>
            <a:ext cx="1308371" cy="246221"/>
          </a:xfrm>
          <a:prstGeom prst="rect">
            <a:avLst/>
          </a:prstGeom>
          <a:noFill/>
        </p:spPr>
        <p:txBody>
          <a:bodyPr wrap="none" rtlCol="0">
            <a:spAutoFit/>
          </a:bodyPr>
          <a:lstStyle/>
          <a:p>
            <a:r>
              <a:rPr lang="el-GR" sz="1000" b="1" dirty="0"/>
              <a:t>Κεντρική Μακεδονία</a:t>
            </a:r>
            <a:endParaRPr lang="en-US" sz="1000" b="1" dirty="0"/>
          </a:p>
        </p:txBody>
      </p:sp>
    </p:spTree>
    <p:extLst>
      <p:ext uri="{BB962C8B-B14F-4D97-AF65-F5344CB8AC3E}">
        <p14:creationId xmlns:p14="http://schemas.microsoft.com/office/powerpoint/2010/main" val="2349870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1FA1-1158-20F2-289C-39BD240B5AD9}"/>
              </a:ext>
            </a:extLst>
          </p:cNvPr>
          <p:cNvSpPr>
            <a:spLocks noGrp="1"/>
          </p:cNvSpPr>
          <p:nvPr>
            <p:ph type="title"/>
          </p:nvPr>
        </p:nvSpPr>
        <p:spPr>
          <a:xfrm>
            <a:off x="344488" y="263525"/>
            <a:ext cx="11503025" cy="606425"/>
          </a:xfrm>
        </p:spPr>
        <p:txBody>
          <a:bodyPr/>
          <a:lstStyle/>
          <a:p>
            <a:pPr eaLnBrk="1" fontAlgn="auto" hangingPunct="1">
              <a:defRPr/>
            </a:pPr>
            <a:r>
              <a:rPr lang="en-US" sz="3200" dirty="0"/>
              <a:t>Flyover</a:t>
            </a:r>
            <a:endParaRPr lang="x-none" sz="3200" dirty="0"/>
          </a:p>
        </p:txBody>
      </p:sp>
      <p:graphicFrame>
        <p:nvGraphicFramePr>
          <p:cNvPr id="3" name="Table 3">
            <a:extLst>
              <a:ext uri="{FF2B5EF4-FFF2-40B4-BE49-F238E27FC236}">
                <a16:creationId xmlns:a16="http://schemas.microsoft.com/office/drawing/2014/main" id="{4CB3AEEC-36DF-396B-015A-125416E7BB7B}"/>
              </a:ext>
            </a:extLst>
          </p:cNvPr>
          <p:cNvGraphicFramePr>
            <a:graphicFrameLocks noGrp="1"/>
          </p:cNvGraphicFramePr>
          <p:nvPr/>
        </p:nvGraphicFramePr>
        <p:xfrm>
          <a:off x="344488" y="1349375"/>
          <a:ext cx="11233150" cy="4495800"/>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840">
                <a:tc>
                  <a:txBody>
                    <a:bodyPr/>
                    <a:lstStyle/>
                    <a:p>
                      <a:r>
                        <a:rPr lang="el-GR" b="1" i="1" dirty="0"/>
                        <a:t>Υπερσύγχρονος Εναέριος Αυτοκινητόδρομος</a:t>
                      </a:r>
                      <a:endParaRPr lang="x-none" b="1" i="1" dirty="0"/>
                    </a:p>
                  </a:txBody>
                  <a:tcPr marL="91443" marR="91443">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l-GR" dirty="0"/>
                        <a:t>Προϋπολογισμός: 462,77 εκατ. €</a:t>
                      </a:r>
                      <a:endParaRPr lang="x-none" dirty="0"/>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l-GR" dirty="0"/>
                        <a:t>Εκτιμώμενη</a:t>
                      </a:r>
                      <a:r>
                        <a:rPr lang="el-GR" baseline="0" dirty="0"/>
                        <a:t> </a:t>
                      </a:r>
                      <a:r>
                        <a:rPr lang="el-GR" dirty="0"/>
                        <a:t>ολοκλήρωση: 05.2027</a:t>
                      </a:r>
                      <a:endParaRPr lang="x-none" dirty="0"/>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Κατασκευή Υπερυψωμένης Ταχείας Λεωφόρου μήκους 13 χλμ. η οποία αναμένεται να βελτιώσει σημαντικά τις κυκλοφοριακές συνθήκες της πόλης. Περιλαμβάνονται 9 ανισόπεδοι κόμβοι, 8 νέες γέφυρες και 3 νέες σήραγγες.</a:t>
                      </a:r>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Οι εργασίες στα εργοτάξια</a:t>
                      </a:r>
                      <a:r>
                        <a:rPr lang="el-GR" sz="1400" b="0" i="0" u="none" strike="noStrike" cap="none" baseline="0" dirty="0">
                          <a:solidFill>
                            <a:schemeClr val="tx1"/>
                          </a:solidFill>
                          <a:effectLst/>
                          <a:latin typeface="+mn-lt"/>
                          <a:ea typeface="+mn-ea"/>
                          <a:cs typeface="+mn-cs"/>
                          <a:sym typeface="Arial"/>
                        </a:rPr>
                        <a:t> είναι σε πλήρη ανάπτυξη στους Χώρους Κατασκευής που έχουν παραδοθεί, με πλέον κρίσιμες τις Εργασίες που συνδέονται με την κατασκευή της γέφυρας του </a:t>
                      </a:r>
                      <a:r>
                        <a:rPr lang="en-US" sz="1400" b="0" i="0" u="none" strike="noStrike" cap="none" baseline="0" dirty="0">
                          <a:solidFill>
                            <a:schemeClr val="tx1"/>
                          </a:solidFill>
                          <a:effectLst/>
                          <a:latin typeface="+mn-lt"/>
                          <a:ea typeface="+mn-ea"/>
                          <a:cs typeface="+mn-cs"/>
                          <a:sym typeface="Arial"/>
                        </a:rPr>
                        <a:t>Flyover.</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baseline="0" dirty="0">
                          <a:solidFill>
                            <a:schemeClr val="tx1"/>
                          </a:solidFill>
                          <a:effectLst/>
                          <a:latin typeface="+mn-lt"/>
                          <a:ea typeface="+mn-ea"/>
                          <a:cs typeface="+mn-cs"/>
                          <a:sym typeface="Arial"/>
                        </a:rPr>
                        <a:t>Σήμερα στα εργοτάξια απασχολούνται συνολικά περίπου 250 άτομα και 80 βαρέα μηχανήματα, εκ των οποίων 25 εκσκαφείς (και διαφόρων τύπων οχήματα τα υπόλοιπα).</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l-GR" sz="14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sym typeface="Arial"/>
                        </a:rPr>
                        <a:t>Από πλευράς Υπουργείου Υποδομών και Μεταφορών εξασφαλίστηκε η χρηματοδότηση και υπεγράφη Συμπληρωματική Σύμβαση Εργασιών (προϋπολογισμού 22,85 εκατ. €) όπου, πέραν των λοιπών εργασιών συντήρησης, προβλέπονται και τα εξής: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l-GR" dirty="0">
                          <a:sym typeface="Arial"/>
                        </a:rPr>
                        <a:t>Ομάδες άμεσης επέμβασης οχημάτων για συνεχείς περιπολίες.</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l-GR" dirty="0">
                          <a:sym typeface="Arial"/>
                        </a:rPr>
                        <a:t>Γερανοφόρα οχήματα και βαν στα εργοτάξια για την άμεση αντιμετώπιση έκτακτων περιστατικών.</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l-GR" dirty="0">
                          <a:sym typeface="Arial"/>
                        </a:rPr>
                        <a:t>Κέντρο 24ωρου ελέγχου κυκλοφορίας και εξοπλισμοί εποπτείας της κυκλοφορίας επί της οδού.</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l-GR" dirty="0">
                          <a:sym typeface="Arial"/>
                        </a:rPr>
                        <a:t>Λειτουργία τηλεφωνικού αριθμού 1077 για άμεση αναφορά από τους διερχόμενους οδηγούς.</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l-GR" sz="14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l-GR" sz="1400" b="0" i="0" u="none" strike="noStrike" cap="none" dirty="0">
                          <a:solidFill>
                            <a:schemeClr val="tx1"/>
                          </a:solidFill>
                          <a:effectLst/>
                          <a:latin typeface="+mn-lt"/>
                          <a:ea typeface="+mn-ea"/>
                          <a:cs typeface="+mn-cs"/>
                          <a:sym typeface="Arial"/>
                        </a:rPr>
                        <a:t>Επόμενη συνεδρίαση συντονιστικού οργάνου</a:t>
                      </a:r>
                      <a:r>
                        <a:rPr lang="el-GR" sz="1400" b="0" i="0" u="none" strike="noStrike" cap="none">
                          <a:solidFill>
                            <a:schemeClr val="tx1"/>
                          </a:solidFill>
                          <a:effectLst/>
                          <a:latin typeface="+mn-lt"/>
                          <a:ea typeface="+mn-ea"/>
                          <a:cs typeface="+mn-cs"/>
                          <a:sym typeface="Arial"/>
                        </a:rPr>
                        <a:t>: 27.08.2024.</a:t>
                      </a:r>
                      <a:endParaRPr lang="el-GR" sz="1400" b="0" i="0" u="none" strike="noStrike" cap="none" dirty="0">
                        <a:solidFill>
                          <a:schemeClr val="tx1"/>
                        </a:solidFill>
                        <a:effectLst/>
                        <a:latin typeface="+mn-lt"/>
                        <a:ea typeface="+mn-ea"/>
                        <a:cs typeface="+mn-cs"/>
                        <a:sym typeface="Arial"/>
                      </a:endParaRPr>
                    </a:p>
                  </a:txBody>
                  <a:tcPr marL="91443" marR="914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7BE6-354A-E862-8016-F85C7CF5C14A}"/>
              </a:ext>
            </a:extLst>
          </p:cNvPr>
          <p:cNvSpPr>
            <a:spLocks noGrp="1"/>
          </p:cNvSpPr>
          <p:nvPr>
            <p:ph type="title"/>
          </p:nvPr>
        </p:nvSpPr>
        <p:spPr>
          <a:xfrm>
            <a:off x="344488" y="263525"/>
            <a:ext cx="11503025" cy="606425"/>
          </a:xfrm>
        </p:spPr>
        <p:txBody>
          <a:bodyPr/>
          <a:lstStyle/>
          <a:p>
            <a:pPr eaLnBrk="1" fontAlgn="auto" hangingPunct="1">
              <a:defRPr/>
            </a:pPr>
            <a:r>
              <a:rPr lang="el-GR" sz="3200" dirty="0"/>
              <a:t>Σιδηροδρομικά έργα</a:t>
            </a:r>
            <a:endParaRPr lang="x-none" sz="3200" dirty="0"/>
          </a:p>
        </p:txBody>
      </p:sp>
      <p:graphicFrame>
        <p:nvGraphicFramePr>
          <p:cNvPr id="4" name="Table 3">
            <a:extLst>
              <a:ext uri="{FF2B5EF4-FFF2-40B4-BE49-F238E27FC236}">
                <a16:creationId xmlns:a16="http://schemas.microsoft.com/office/drawing/2014/main" id="{50F8A646-A420-A99C-BA0A-DB215E1595E2}"/>
              </a:ext>
            </a:extLst>
          </p:cNvPr>
          <p:cNvGraphicFramePr>
            <a:graphicFrameLocks noGrp="1"/>
          </p:cNvGraphicFramePr>
          <p:nvPr/>
        </p:nvGraphicFramePr>
        <p:xfrm>
          <a:off x="344488" y="4535488"/>
          <a:ext cx="11233150" cy="1620837"/>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518261">
                <a:tc>
                  <a:txBody>
                    <a:bodyPr/>
                    <a:lstStyle/>
                    <a:p>
                      <a:r>
                        <a:rPr lang="el-GR" sz="1400" b="1" i="1" dirty="0"/>
                        <a:t>Αναβάθμιση υποδομής της υφιστάμενης σιδηροδρομικής γραμμής Μουριές - Προμαχώνας και οριστική μελέτη για την εγκατάσταση ηλεκτροκίνησης στον άξονα Θεσσαλονίκη - Στρυμόνας - Προμαχώνας</a:t>
                      </a:r>
                      <a:endParaRPr lang="x-none" sz="1400" b="1" i="1" dirty="0"/>
                    </a:p>
                  </a:txBody>
                  <a:tcPr marL="91443" marR="91443" marT="45729" marB="45729">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913">
                <a:tc>
                  <a:txBody>
                    <a:bodyPr/>
                    <a:lstStyle/>
                    <a:p>
                      <a:r>
                        <a:rPr lang="el-GR" sz="1400" dirty="0"/>
                        <a:t>Προϋπολογισμός: 202 εκατ. €</a:t>
                      </a:r>
                      <a:endParaRPr lang="x-none" sz="1400" dirty="0"/>
                    </a:p>
                  </a:txBody>
                  <a:tcPr marL="91443" marR="91443" marT="45729" marB="45729">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16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Το έργο εντάχθηκε για συγχρηματοδότηση στο Ταμείο Συνοχής του Μηχανισμού για τη Σύνδεση της Ευρώπης (CEF II).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Υπογραφή </a:t>
                      </a:r>
                      <a:r>
                        <a:rPr lang="en-US" sz="1400" b="0" i="0" u="none" strike="noStrike" cap="none" dirty="0">
                          <a:solidFill>
                            <a:schemeClr val="tx1"/>
                          </a:solidFill>
                          <a:effectLst/>
                          <a:latin typeface="+mn-lt"/>
                          <a:ea typeface="+mn-ea"/>
                          <a:cs typeface="+mn-cs"/>
                          <a:sym typeface="Arial"/>
                        </a:rPr>
                        <a:t>Grand Agreement</a:t>
                      </a:r>
                      <a:r>
                        <a:rPr lang="el-GR" sz="1400" b="0" i="0" u="none" strike="noStrike" cap="none" dirty="0">
                          <a:solidFill>
                            <a:schemeClr val="tx1"/>
                          </a:solidFill>
                          <a:effectLst/>
                          <a:latin typeface="+mn-lt"/>
                          <a:ea typeface="+mn-ea"/>
                          <a:cs typeface="+mn-cs"/>
                          <a:sym typeface="Arial"/>
                        </a:rPr>
                        <a:t>: Σεπτέμβριος 2024</a:t>
                      </a:r>
                    </a:p>
                  </a:txBody>
                  <a:tcPr marL="91443" marR="91443" marT="45729" marB="45729">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5" name="Table 3">
            <a:extLst>
              <a:ext uri="{FF2B5EF4-FFF2-40B4-BE49-F238E27FC236}">
                <a16:creationId xmlns:a16="http://schemas.microsoft.com/office/drawing/2014/main" id="{5B7A15CA-CE07-B639-C1E8-768949C8E8A0}"/>
              </a:ext>
            </a:extLst>
          </p:cNvPr>
          <p:cNvGraphicFramePr>
            <a:graphicFrameLocks noGrp="1"/>
          </p:cNvGraphicFramePr>
          <p:nvPr/>
        </p:nvGraphicFramePr>
        <p:xfrm>
          <a:off x="366713" y="1084263"/>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Αναβάθμιση Σηματοδότησης / </a:t>
                      </a:r>
                      <a:r>
                        <a:rPr lang="el-GR" sz="1400" b="1" i="1" dirty="0" err="1"/>
                        <a:t>Τηλεδιοίκησης</a:t>
                      </a:r>
                      <a:r>
                        <a:rPr lang="el-GR" sz="1400" b="1" i="1" dirty="0"/>
                        <a:t> στο τμήμα ΤΧ1 Θεσσαλονίκη - Ειδομένη </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50,67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dirty="0"/>
                        <a:t>Εκτιμώμενη</a:t>
                      </a:r>
                      <a:r>
                        <a:rPr lang="el-GR" sz="1400" baseline="0" dirty="0"/>
                        <a:t> </a:t>
                      </a:r>
                      <a:r>
                        <a:rPr lang="el-GR" sz="1400" dirty="0"/>
                        <a:t>ολοκλήρωση: 12.2026</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25% του οικονομικού αντικειμένου</a:t>
                      </a: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6" name="Table 3">
            <a:extLst>
              <a:ext uri="{FF2B5EF4-FFF2-40B4-BE49-F238E27FC236}">
                <a16:creationId xmlns:a16="http://schemas.microsoft.com/office/drawing/2014/main" id="{11E8C2B9-45E1-ABB7-3742-7E56CAB3E815}"/>
              </a:ext>
            </a:extLst>
          </p:cNvPr>
          <p:cNvGraphicFramePr>
            <a:graphicFrameLocks noGrp="1"/>
          </p:cNvGraphicFramePr>
          <p:nvPr/>
        </p:nvGraphicFramePr>
        <p:xfrm>
          <a:off x="366713" y="2859088"/>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solidFill>
                            <a:schemeClr val="tx1"/>
                          </a:solidFill>
                        </a:rPr>
                        <a:t>Σύνδεση 6ου Προβλήτα Θεσσαλονίκης &amp; Προαστιακού Δυτικής Θεσσαλονίκης </a:t>
                      </a:r>
                      <a:endParaRPr lang="x-none" sz="1400" b="1" i="1" dirty="0">
                        <a:solidFill>
                          <a:schemeClr val="tx1"/>
                        </a:solidFill>
                      </a:endParaRPr>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66,34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Εκτιμώμενη συμβασιοποίηση: 2025</a:t>
                      </a:r>
                      <a:r>
                        <a:rPr lang="en-GB" sz="1400" b="0" i="0" u="none" strike="noStrike" cap="none" dirty="0">
                          <a:solidFill>
                            <a:schemeClr val="tx1"/>
                          </a:solidFill>
                          <a:effectLst/>
                          <a:latin typeface="+mn-lt"/>
                          <a:ea typeface="+mn-ea"/>
                          <a:cs typeface="+mn-cs"/>
                          <a:sym typeface="Arial"/>
                        </a:rPr>
                        <a:t>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Σε διαγωνιστική διαδικασία</a:t>
                      </a:r>
                      <a:r>
                        <a:rPr lang="el-GR" sz="1400" b="0" i="0" u="none" strike="noStrike" cap="none" baseline="0" dirty="0">
                          <a:solidFill>
                            <a:schemeClr val="tx1"/>
                          </a:solidFill>
                          <a:effectLst/>
                          <a:latin typeface="+mn-lt"/>
                          <a:ea typeface="+mn-ea"/>
                          <a:cs typeface="+mn-cs"/>
                          <a:sym typeface="Arial"/>
                        </a:rPr>
                        <a:t>. Β’ φάση ανταγωνιστικού διαλόγου.</a:t>
                      </a:r>
                      <a:endParaRPr lang="el-GR" sz="1400" b="0" i="0" u="none" strike="noStrike" cap="none" dirty="0">
                        <a:solidFill>
                          <a:schemeClr val="tx1"/>
                        </a:solidFill>
                        <a:effectLst/>
                        <a:latin typeface="+mn-lt"/>
                        <a:ea typeface="+mn-ea"/>
                        <a:cs typeface="+mn-cs"/>
                        <a:sym typeface="Arial"/>
                      </a:endParaRP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B5B5-9DAB-6B6B-9FDB-13E2DE5FE912}"/>
              </a:ext>
            </a:extLst>
          </p:cNvPr>
          <p:cNvSpPr>
            <a:spLocks noGrp="1"/>
          </p:cNvSpPr>
          <p:nvPr>
            <p:ph type="title"/>
          </p:nvPr>
        </p:nvSpPr>
        <p:spPr>
          <a:xfrm>
            <a:off x="344488" y="263525"/>
            <a:ext cx="11503025" cy="606425"/>
          </a:xfrm>
        </p:spPr>
        <p:txBody>
          <a:bodyPr/>
          <a:lstStyle/>
          <a:p>
            <a:pPr eaLnBrk="1" fontAlgn="auto" hangingPunct="1">
              <a:defRPr/>
            </a:pPr>
            <a:r>
              <a:rPr lang="el-GR" sz="3200" dirty="0"/>
              <a:t>Σιδηροδρομικά έργα</a:t>
            </a:r>
            <a:endParaRPr lang="x-none" sz="3200" dirty="0"/>
          </a:p>
        </p:txBody>
      </p:sp>
      <p:graphicFrame>
        <p:nvGraphicFramePr>
          <p:cNvPr id="4" name="Table 3">
            <a:extLst>
              <a:ext uri="{FF2B5EF4-FFF2-40B4-BE49-F238E27FC236}">
                <a16:creationId xmlns:a16="http://schemas.microsoft.com/office/drawing/2014/main" id="{8CBE54AC-595D-1F14-EB84-45A0A3C657E8}"/>
              </a:ext>
            </a:extLst>
          </p:cNvPr>
          <p:cNvGraphicFramePr>
            <a:graphicFrameLocks noGrp="1"/>
          </p:cNvGraphicFramePr>
          <p:nvPr/>
        </p:nvGraphicFramePr>
        <p:xfrm>
          <a:off x="280988" y="2943225"/>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Ανακαίνιση διπλής σιδηροδρομικής γραμμής Αθηνών - Θεσσαλονίκης από ΧΘ 426 έως ΧΘ 433</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9,85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Το έργο εκτελείται</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6" name="Table 3">
            <a:extLst>
              <a:ext uri="{FF2B5EF4-FFF2-40B4-BE49-F238E27FC236}">
                <a16:creationId xmlns:a16="http://schemas.microsoft.com/office/drawing/2014/main" id="{BAAD570E-DB79-A476-ACF2-925F87E611FD}"/>
              </a:ext>
            </a:extLst>
          </p:cNvPr>
          <p:cNvGraphicFramePr>
            <a:graphicFrameLocks noGrp="1"/>
          </p:cNvGraphicFramePr>
          <p:nvPr/>
        </p:nvGraphicFramePr>
        <p:xfrm>
          <a:off x="344488" y="1165225"/>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Συντήρηση της υφιστάμενης σιδηροδρομικής γραμμής Πλατύ - Έδεσσα - Φλώρινα</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3,27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Εκτιμώμενη συμβασιοποίηση: 3</a:t>
                      </a:r>
                      <a:r>
                        <a:rPr lang="el-GR" sz="1400" b="0" i="0" u="none" strike="noStrike" cap="none" baseline="30000" dirty="0">
                          <a:solidFill>
                            <a:schemeClr val="tx1"/>
                          </a:solidFill>
                          <a:effectLst/>
                          <a:latin typeface="+mn-lt"/>
                          <a:ea typeface="+mn-ea"/>
                          <a:cs typeface="+mn-cs"/>
                          <a:sym typeface="Arial"/>
                        </a:rPr>
                        <a:t>ο</a:t>
                      </a:r>
                      <a:r>
                        <a:rPr lang="el-GR" sz="1400" b="0" i="0" u="none" strike="noStrike" cap="none" dirty="0">
                          <a:solidFill>
                            <a:schemeClr val="tx1"/>
                          </a:solidFill>
                          <a:effectLst/>
                          <a:latin typeface="+mn-lt"/>
                          <a:ea typeface="+mn-ea"/>
                          <a:cs typeface="+mn-cs"/>
                          <a:sym typeface="Arial"/>
                        </a:rPr>
                        <a:t> Τετράμηνο 2024</a:t>
                      </a:r>
                      <a:r>
                        <a:rPr lang="en-GB" sz="1400" b="0" i="0" u="none" strike="noStrike" cap="none" dirty="0">
                          <a:solidFill>
                            <a:schemeClr val="tx1"/>
                          </a:solidFill>
                          <a:effectLst/>
                          <a:latin typeface="+mn-lt"/>
                          <a:ea typeface="+mn-ea"/>
                          <a:cs typeface="+mn-cs"/>
                          <a:sym typeface="Arial"/>
                        </a:rPr>
                        <a:t>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Το έργο δημοπρατήθηκε στις 26.06.2024</a:t>
                      </a: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7" name="Table 6">
            <a:extLst>
              <a:ext uri="{FF2B5EF4-FFF2-40B4-BE49-F238E27FC236}">
                <a16:creationId xmlns:a16="http://schemas.microsoft.com/office/drawing/2014/main" id="{CDE54AC2-E284-B1FA-5852-185617823237}"/>
              </a:ext>
            </a:extLst>
          </p:cNvPr>
          <p:cNvGraphicFramePr>
            <a:graphicFrameLocks noGrp="1"/>
          </p:cNvGraphicFramePr>
          <p:nvPr/>
        </p:nvGraphicFramePr>
        <p:xfrm>
          <a:off x="280988" y="4427538"/>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Ανακαίνιση σιδηροδρομικής γραμμής μεταξύ ΣΣ </a:t>
                      </a:r>
                      <a:r>
                        <a:rPr lang="el-GR" sz="1400" b="1" i="1" dirty="0" err="1"/>
                        <a:t>Καστανούσας</a:t>
                      </a:r>
                      <a:r>
                        <a:rPr lang="el-GR" sz="1400" b="1" i="1" dirty="0"/>
                        <a:t> - ΣΣ Ροδόπολης</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9,03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Εκτιμώμενη </a:t>
                      </a:r>
                      <a:r>
                        <a:rPr lang="el-GR" sz="1400" b="0" i="0" u="none" strike="noStrike" cap="none" dirty="0" err="1">
                          <a:solidFill>
                            <a:schemeClr val="tx1"/>
                          </a:solidFill>
                          <a:effectLst/>
                          <a:latin typeface="+mn-lt"/>
                          <a:ea typeface="+mn-ea"/>
                          <a:cs typeface="+mn-cs"/>
                          <a:sym typeface="Arial"/>
                        </a:rPr>
                        <a:t>συμβασιοποίηση</a:t>
                      </a:r>
                      <a:r>
                        <a:rPr lang="el-GR" sz="1400" b="0" i="0" u="none" strike="noStrike" cap="none" dirty="0">
                          <a:solidFill>
                            <a:schemeClr val="tx1"/>
                          </a:solidFill>
                          <a:effectLst/>
                          <a:latin typeface="+mn-lt"/>
                          <a:ea typeface="+mn-ea"/>
                          <a:cs typeface="+mn-cs"/>
                          <a:sym typeface="Arial"/>
                        </a:rPr>
                        <a:t>: 3</a:t>
                      </a:r>
                      <a:r>
                        <a:rPr lang="el-GR" sz="1400" b="0" i="0" u="none" strike="noStrike" cap="none" baseline="30000" dirty="0">
                          <a:solidFill>
                            <a:schemeClr val="tx1"/>
                          </a:solidFill>
                          <a:effectLst/>
                          <a:latin typeface="+mn-lt"/>
                          <a:ea typeface="+mn-ea"/>
                          <a:cs typeface="+mn-cs"/>
                          <a:sym typeface="Arial"/>
                        </a:rPr>
                        <a:t>ο</a:t>
                      </a:r>
                      <a:r>
                        <a:rPr lang="el-GR" sz="1400" b="0" i="0" u="none" strike="noStrike" cap="none" dirty="0">
                          <a:solidFill>
                            <a:schemeClr val="tx1"/>
                          </a:solidFill>
                          <a:effectLst/>
                          <a:latin typeface="+mn-lt"/>
                          <a:ea typeface="+mn-ea"/>
                          <a:cs typeface="+mn-cs"/>
                          <a:sym typeface="Arial"/>
                        </a:rPr>
                        <a:t> Τετράμηνο 2024</a:t>
                      </a:r>
                      <a:r>
                        <a:rPr lang="en-GB" sz="1400" b="0" i="0" u="none" strike="noStrike" cap="none" dirty="0">
                          <a:solidFill>
                            <a:schemeClr val="tx1"/>
                          </a:solidFill>
                          <a:effectLst/>
                          <a:latin typeface="+mn-lt"/>
                          <a:ea typeface="+mn-ea"/>
                          <a:cs typeface="+mn-cs"/>
                          <a:sym typeface="Arial"/>
                        </a:rPr>
                        <a:t>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D5CB-5A7A-9F53-F1C1-B16D9A1EB628}"/>
              </a:ext>
            </a:extLst>
          </p:cNvPr>
          <p:cNvSpPr>
            <a:spLocks noGrp="1"/>
          </p:cNvSpPr>
          <p:nvPr>
            <p:ph type="title"/>
          </p:nvPr>
        </p:nvSpPr>
        <p:spPr>
          <a:xfrm>
            <a:off x="344488" y="263525"/>
            <a:ext cx="11503025" cy="606425"/>
          </a:xfrm>
        </p:spPr>
        <p:txBody>
          <a:bodyPr/>
          <a:lstStyle/>
          <a:p>
            <a:pPr eaLnBrk="1" fontAlgn="auto" hangingPunct="1">
              <a:defRPr/>
            </a:pPr>
            <a:r>
              <a:rPr lang="el-GR" sz="3200" dirty="0"/>
              <a:t>Σιδηροδρομικά έργα</a:t>
            </a:r>
            <a:endParaRPr lang="x-none" sz="3200" dirty="0"/>
          </a:p>
        </p:txBody>
      </p:sp>
      <p:graphicFrame>
        <p:nvGraphicFramePr>
          <p:cNvPr id="4" name="Table 3">
            <a:extLst>
              <a:ext uri="{FF2B5EF4-FFF2-40B4-BE49-F238E27FC236}">
                <a16:creationId xmlns:a16="http://schemas.microsoft.com/office/drawing/2014/main" id="{72C55137-3683-33AE-F61F-70237A22EC62}"/>
              </a:ext>
            </a:extLst>
          </p:cNvPr>
          <p:cNvGraphicFramePr>
            <a:graphicFrameLocks noGrp="1"/>
          </p:cNvGraphicFramePr>
          <p:nvPr/>
        </p:nvGraphicFramePr>
        <p:xfrm>
          <a:off x="280988" y="2943225"/>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Ανακαίνιση διπλής σιδηροδρομικής γραμμής Αθηνών - Θεσσαλονίκης από ΧΘ  418 έως ΧΘ 426</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10,5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Εκτιμώμενη </a:t>
                      </a:r>
                      <a:r>
                        <a:rPr lang="el-GR" sz="1400" b="0" i="0" u="none" strike="noStrike" cap="none" dirty="0" err="1">
                          <a:solidFill>
                            <a:schemeClr val="tx1"/>
                          </a:solidFill>
                          <a:effectLst/>
                          <a:latin typeface="+mn-lt"/>
                          <a:ea typeface="+mn-ea"/>
                          <a:cs typeface="+mn-cs"/>
                          <a:sym typeface="Arial"/>
                        </a:rPr>
                        <a:t>συμβασιοποίηση</a:t>
                      </a:r>
                      <a:r>
                        <a:rPr lang="el-GR" sz="1400" b="0" i="0" u="none" strike="noStrike" cap="none" dirty="0">
                          <a:solidFill>
                            <a:schemeClr val="tx1"/>
                          </a:solidFill>
                          <a:effectLst/>
                          <a:latin typeface="+mn-lt"/>
                          <a:ea typeface="+mn-ea"/>
                          <a:cs typeface="+mn-cs"/>
                          <a:sym typeface="Arial"/>
                        </a:rPr>
                        <a:t>: 3</a:t>
                      </a:r>
                      <a:r>
                        <a:rPr lang="el-GR" sz="1400" b="0" i="0" u="none" strike="noStrike" cap="none" baseline="30000" dirty="0">
                          <a:solidFill>
                            <a:schemeClr val="tx1"/>
                          </a:solidFill>
                          <a:effectLst/>
                          <a:latin typeface="+mn-lt"/>
                          <a:ea typeface="+mn-ea"/>
                          <a:cs typeface="+mn-cs"/>
                          <a:sym typeface="Arial"/>
                        </a:rPr>
                        <a:t>ο</a:t>
                      </a:r>
                      <a:r>
                        <a:rPr lang="el-GR" sz="1400" b="0" i="0" u="none" strike="noStrike" cap="none" dirty="0">
                          <a:solidFill>
                            <a:schemeClr val="tx1"/>
                          </a:solidFill>
                          <a:effectLst/>
                          <a:latin typeface="+mn-lt"/>
                          <a:ea typeface="+mn-ea"/>
                          <a:cs typeface="+mn-cs"/>
                          <a:sym typeface="Arial"/>
                        </a:rPr>
                        <a:t> Τετράμηνο 2024</a:t>
                      </a:r>
                      <a:r>
                        <a:rPr lang="en-GB" sz="1400" b="0" i="0" u="none" strike="noStrike" cap="none" dirty="0">
                          <a:solidFill>
                            <a:schemeClr val="tx1"/>
                          </a:solidFill>
                          <a:effectLst/>
                          <a:latin typeface="+mn-lt"/>
                          <a:ea typeface="+mn-ea"/>
                          <a:cs typeface="+mn-cs"/>
                          <a:sym typeface="Arial"/>
                        </a:rPr>
                        <a:t>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6" name="Table 3">
            <a:extLst>
              <a:ext uri="{FF2B5EF4-FFF2-40B4-BE49-F238E27FC236}">
                <a16:creationId xmlns:a16="http://schemas.microsoft.com/office/drawing/2014/main" id="{30F5BFC9-BE79-035B-F5FE-9DDF1B809392}"/>
              </a:ext>
            </a:extLst>
          </p:cNvPr>
          <p:cNvGraphicFramePr>
            <a:graphicFrameLocks noGrp="1"/>
          </p:cNvGraphicFramePr>
          <p:nvPr/>
        </p:nvGraphicFramePr>
        <p:xfrm>
          <a:off x="344488" y="1165225"/>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Ανακαίνιση σιδηροδρομικής γραμμής μεταξύ ΣΣ Πολυκάστρου - ΣΣ Ειδομένης</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7,25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Εκτιμώμενη συμβασιοποίηση: 3</a:t>
                      </a:r>
                      <a:r>
                        <a:rPr lang="el-GR" sz="1400" b="0" i="0" u="none" strike="noStrike" cap="none" baseline="30000" dirty="0">
                          <a:solidFill>
                            <a:schemeClr val="tx1"/>
                          </a:solidFill>
                          <a:effectLst/>
                          <a:latin typeface="+mn-lt"/>
                          <a:ea typeface="+mn-ea"/>
                          <a:cs typeface="+mn-cs"/>
                          <a:sym typeface="Arial"/>
                        </a:rPr>
                        <a:t>ο</a:t>
                      </a:r>
                      <a:r>
                        <a:rPr lang="el-GR" sz="1400" b="0" i="0" u="none" strike="noStrike" cap="none" dirty="0">
                          <a:solidFill>
                            <a:schemeClr val="tx1"/>
                          </a:solidFill>
                          <a:effectLst/>
                          <a:latin typeface="+mn-lt"/>
                          <a:ea typeface="+mn-ea"/>
                          <a:cs typeface="+mn-cs"/>
                          <a:sym typeface="Arial"/>
                        </a:rPr>
                        <a:t> Τετράμηνο 2024</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l-GR" sz="1400" b="0" i="0" u="none" strike="noStrike" cap="none" dirty="0">
                        <a:solidFill>
                          <a:schemeClr val="tx1"/>
                        </a:solidFill>
                        <a:effectLst/>
                        <a:latin typeface="+mn-lt"/>
                        <a:ea typeface="+mn-ea"/>
                        <a:cs typeface="+mn-cs"/>
                        <a:sym typeface="Arial"/>
                      </a:endParaRP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7" name="Table 6">
            <a:extLst>
              <a:ext uri="{FF2B5EF4-FFF2-40B4-BE49-F238E27FC236}">
                <a16:creationId xmlns:a16="http://schemas.microsoft.com/office/drawing/2014/main" id="{3D326F8B-9568-2803-2FE2-DE21F94A6D22}"/>
              </a:ext>
            </a:extLst>
          </p:cNvPr>
          <p:cNvGraphicFramePr>
            <a:graphicFrameLocks noGrp="1"/>
          </p:cNvGraphicFramePr>
          <p:nvPr/>
        </p:nvGraphicFramePr>
        <p:xfrm>
          <a:off x="280988" y="4427538"/>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Συντήρηση σιδηροδρομικής γραμμής τμήματος Θεσσαλονίκης</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3,5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Το έργο εκτελείται</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F791-178C-1D94-ACF7-8C0E3A16094E}"/>
              </a:ext>
            </a:extLst>
          </p:cNvPr>
          <p:cNvSpPr>
            <a:spLocks noGrp="1"/>
          </p:cNvSpPr>
          <p:nvPr>
            <p:ph type="title"/>
          </p:nvPr>
        </p:nvSpPr>
        <p:spPr>
          <a:xfrm>
            <a:off x="344488" y="263525"/>
            <a:ext cx="11503025" cy="606425"/>
          </a:xfrm>
        </p:spPr>
        <p:txBody>
          <a:bodyPr/>
          <a:lstStyle/>
          <a:p>
            <a:pPr eaLnBrk="1" fontAlgn="auto" hangingPunct="1">
              <a:defRPr/>
            </a:pPr>
            <a:r>
              <a:rPr lang="el-GR" sz="3200" dirty="0"/>
              <a:t>Σιδηροδρομικά έργα</a:t>
            </a:r>
            <a:endParaRPr lang="x-none" sz="3200" dirty="0"/>
          </a:p>
        </p:txBody>
      </p:sp>
      <p:graphicFrame>
        <p:nvGraphicFramePr>
          <p:cNvPr id="4" name="Table 3">
            <a:extLst>
              <a:ext uri="{FF2B5EF4-FFF2-40B4-BE49-F238E27FC236}">
                <a16:creationId xmlns:a16="http://schemas.microsoft.com/office/drawing/2014/main" id="{B60C77C4-82E2-41D0-A385-FC978B06DF91}"/>
              </a:ext>
            </a:extLst>
          </p:cNvPr>
          <p:cNvGraphicFramePr>
            <a:graphicFrameLocks noGrp="1"/>
          </p:cNvGraphicFramePr>
          <p:nvPr/>
        </p:nvGraphicFramePr>
        <p:xfrm>
          <a:off x="280988" y="2687638"/>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Κατασκευή πεζογέφυρας στους Αμπελόκηπους - Μενεμένης</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1,2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Το έργο εκτελείται</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6" name="Table 3">
            <a:extLst>
              <a:ext uri="{FF2B5EF4-FFF2-40B4-BE49-F238E27FC236}">
                <a16:creationId xmlns:a16="http://schemas.microsoft.com/office/drawing/2014/main" id="{41B9DBE2-B375-F97B-6C2E-E8150D8954D0}"/>
              </a:ext>
            </a:extLst>
          </p:cNvPr>
          <p:cNvGraphicFramePr>
            <a:graphicFrameLocks noGrp="1"/>
          </p:cNvGraphicFramePr>
          <p:nvPr/>
        </p:nvGraphicFramePr>
        <p:xfrm>
          <a:off x="344488" y="1165225"/>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Ανακαίνιση σιδηροδρομικής γραμμής μεταξύ ΣΣ Στρυμόνα - ΣΣ Προμαχώνα</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5,5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Το έργο εκτελείται</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l-GR" sz="1400" b="0" i="0" u="none" strike="noStrike" cap="none" dirty="0">
                        <a:solidFill>
                          <a:schemeClr val="tx1"/>
                        </a:solidFill>
                        <a:effectLst/>
                        <a:latin typeface="+mn-lt"/>
                        <a:ea typeface="+mn-ea"/>
                        <a:cs typeface="+mn-cs"/>
                        <a:sym typeface="Arial"/>
                      </a:endParaRP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AB057DA3-9535-62BF-564B-27506237C33F}"/>
              </a:ext>
            </a:extLst>
          </p:cNvPr>
          <p:cNvGraphicFramePr>
            <a:graphicFrameLocks noGrp="1"/>
          </p:cNvGraphicFramePr>
          <p:nvPr/>
        </p:nvGraphicFramePr>
        <p:xfrm>
          <a:off x="280988" y="4341813"/>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Συντήρηση Σηματοδότησης - </a:t>
                      </a:r>
                      <a:r>
                        <a:rPr lang="el-GR" sz="1400" b="1" i="1" dirty="0" err="1"/>
                        <a:t>Τηλεδιοίκησης</a:t>
                      </a:r>
                      <a:r>
                        <a:rPr lang="el-GR" sz="1400" b="1" i="1" dirty="0"/>
                        <a:t> </a:t>
                      </a:r>
                      <a:r>
                        <a:rPr lang="en-US" sz="1400" b="1" i="1" dirty="0"/>
                        <a:t>&amp; ETCS </a:t>
                      </a:r>
                      <a:r>
                        <a:rPr lang="el-GR" sz="1400" b="1" i="1" dirty="0"/>
                        <a:t>στο τμήμα ΣΣ Πλατύ – ΣΣ Προμαχώνα</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6,15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r>
                        <a:rPr lang="el-GR" sz="1400" b="0" i="0" u="none" strike="noStrike" cap="none" dirty="0">
                          <a:solidFill>
                            <a:schemeClr val="tx1"/>
                          </a:solidFill>
                          <a:effectLst/>
                          <a:latin typeface="+mn-lt"/>
                          <a:ea typeface="+mn-ea"/>
                          <a:cs typeface="+mn-cs"/>
                          <a:sym typeface="Arial"/>
                        </a:rPr>
                        <a:t>Το έργο εκτελείται</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8168-7371-E049-A67E-C2EB7DF27802}"/>
              </a:ext>
            </a:extLst>
          </p:cNvPr>
          <p:cNvSpPr>
            <a:spLocks noGrp="1"/>
          </p:cNvSpPr>
          <p:nvPr>
            <p:ph type="title"/>
          </p:nvPr>
        </p:nvSpPr>
        <p:spPr>
          <a:xfrm>
            <a:off x="344488" y="263525"/>
            <a:ext cx="11503025" cy="606425"/>
          </a:xfrm>
        </p:spPr>
        <p:txBody>
          <a:bodyPr/>
          <a:lstStyle/>
          <a:p>
            <a:pPr eaLnBrk="1" fontAlgn="auto" hangingPunct="1">
              <a:defRPr/>
            </a:pPr>
            <a:r>
              <a:rPr lang="el-GR" sz="3200" dirty="0"/>
              <a:t>Οδικά έργα</a:t>
            </a:r>
            <a:endParaRPr lang="x-none" sz="3200" dirty="0"/>
          </a:p>
        </p:txBody>
      </p:sp>
      <p:graphicFrame>
        <p:nvGraphicFramePr>
          <p:cNvPr id="4" name="Table 3">
            <a:extLst>
              <a:ext uri="{FF2B5EF4-FFF2-40B4-BE49-F238E27FC236}">
                <a16:creationId xmlns:a16="http://schemas.microsoft.com/office/drawing/2014/main" id="{7EB532B4-E9ED-BA10-77FE-6164594B9EFF}"/>
              </a:ext>
            </a:extLst>
          </p:cNvPr>
          <p:cNvGraphicFramePr>
            <a:graphicFrameLocks noGrp="1"/>
          </p:cNvGraphicFramePr>
          <p:nvPr/>
        </p:nvGraphicFramePr>
        <p:xfrm>
          <a:off x="403225" y="1330325"/>
          <a:ext cx="11233150" cy="985838"/>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40553">
                <a:tc>
                  <a:txBody>
                    <a:bodyPr/>
                    <a:lstStyle/>
                    <a:p>
                      <a:r>
                        <a:rPr lang="el-GR" sz="1400" b="1" i="1" dirty="0"/>
                        <a:t>Κατασκευή ανισόπεδου κόμβου Κ16 στη συμβολή ΠΑΘΕ και εσωτερικής περιφερειακής οδού Θεσσαλονίκης - Β' Φάση</a:t>
                      </a:r>
                      <a:endParaRPr lang="x-none" sz="1400" b="1" i="1" dirty="0"/>
                    </a:p>
                  </a:txBody>
                  <a:tcPr marL="91443" marR="91443" marT="45710" marB="4571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4733">
                <a:tc>
                  <a:txBody>
                    <a:bodyPr/>
                    <a:lstStyle/>
                    <a:p>
                      <a:r>
                        <a:rPr lang="el-GR" sz="1400" dirty="0"/>
                        <a:t>Προϋπολογισμός: 71,2 εκατ. €</a:t>
                      </a:r>
                      <a:endParaRPr lang="x-none" sz="1400" dirty="0"/>
                    </a:p>
                  </a:txBody>
                  <a:tcPr marL="91443" marR="91443" marT="45710" marB="4571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0553">
                <a:tc>
                  <a:txBody>
                    <a:bodyPr/>
                    <a:lstStyle/>
                    <a:p>
                      <a:r>
                        <a:rPr lang="el-GR" sz="1400" dirty="0"/>
                        <a:t>Ολοκλήρωση: Σεπτέμβριος 2023</a:t>
                      </a:r>
                      <a:endParaRPr lang="x-none" sz="1400" dirty="0"/>
                    </a:p>
                  </a:txBody>
                  <a:tcPr marL="91443" marR="91443" marT="45710" marB="4571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6" name="Table 3">
            <a:extLst>
              <a:ext uri="{FF2B5EF4-FFF2-40B4-BE49-F238E27FC236}">
                <a16:creationId xmlns:a16="http://schemas.microsoft.com/office/drawing/2014/main" id="{3B49E679-AB2A-9E6B-56C5-46372FE8693A}"/>
              </a:ext>
            </a:extLst>
          </p:cNvPr>
          <p:cNvGraphicFramePr>
            <a:graphicFrameLocks noGrp="1"/>
          </p:cNvGraphicFramePr>
          <p:nvPr/>
        </p:nvGraphicFramePr>
        <p:xfrm>
          <a:off x="403225" y="2943225"/>
          <a:ext cx="11233150" cy="1504950"/>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518421">
                <a:tc>
                  <a:txBody>
                    <a:bodyPr/>
                    <a:lstStyle/>
                    <a:p>
                      <a:r>
                        <a:rPr lang="el-GR" sz="1400" b="1" i="1" dirty="0"/>
                        <a:t>Ολοκλήρωση σύνδεσης αυτοκινητοδρόμου Π.Α.Θ.Ε. και Εγνατίας Οδού με τον 6ο προβλήτα Λιμένα Θεσσαλονίκης και το οδικό δίκτυο της περιοχής </a:t>
                      </a:r>
                      <a:r>
                        <a:rPr lang="el-GR" sz="1400" b="1" i="1" dirty="0" err="1"/>
                        <a:t>Καλοχωρίου</a:t>
                      </a:r>
                      <a:endParaRPr lang="x-none" sz="1400" b="1" i="1" dirty="0"/>
                    </a:p>
                  </a:txBody>
                  <a:tcPr marL="91443" marR="91443" marT="45743" marB="45743">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8843">
                <a:tc>
                  <a:txBody>
                    <a:bodyPr/>
                    <a:lstStyle/>
                    <a:p>
                      <a:r>
                        <a:rPr lang="el-GR" sz="1400" dirty="0"/>
                        <a:t>Προϋπολογισμός: 80,6 εκατ. €</a:t>
                      </a:r>
                      <a:endParaRPr lang="x-none" sz="1400" dirty="0"/>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8843">
                <a:tc>
                  <a:txBody>
                    <a:bodyPr/>
                    <a:lstStyle/>
                    <a:p>
                      <a:r>
                        <a:rPr lang="el-GR" sz="1400" dirty="0"/>
                        <a:t>Εκτιμώμενη</a:t>
                      </a:r>
                      <a:r>
                        <a:rPr lang="el-GR" sz="1400" baseline="0" dirty="0"/>
                        <a:t> </a:t>
                      </a:r>
                      <a:r>
                        <a:rPr lang="el-GR" sz="1400" dirty="0"/>
                        <a:t>ολοκλήρωση: τέλος 2024 ~ αρχές 2025</a:t>
                      </a:r>
                      <a:endParaRPr lang="x-none" sz="1400" dirty="0"/>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884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Εκτέλεση εργασιών. Θα ολοκληρωθεί το νότιο τμήμα στη σύνδεση με τον ΟΛΘ. </a:t>
                      </a:r>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0219-6387-3B34-718C-3B2A9B7BA32D}"/>
              </a:ext>
            </a:extLst>
          </p:cNvPr>
          <p:cNvSpPr>
            <a:spLocks noGrp="1"/>
          </p:cNvSpPr>
          <p:nvPr>
            <p:ph type="title"/>
          </p:nvPr>
        </p:nvSpPr>
        <p:spPr>
          <a:xfrm>
            <a:off x="344488" y="263525"/>
            <a:ext cx="11503025" cy="606425"/>
          </a:xfrm>
        </p:spPr>
        <p:txBody>
          <a:bodyPr/>
          <a:lstStyle/>
          <a:p>
            <a:pPr eaLnBrk="1" fontAlgn="auto" hangingPunct="1">
              <a:defRPr/>
            </a:pPr>
            <a:r>
              <a:rPr lang="el-GR" sz="3200" dirty="0"/>
              <a:t>Οδικά έργα</a:t>
            </a:r>
            <a:endParaRPr lang="x-none" sz="3200" dirty="0"/>
          </a:p>
        </p:txBody>
      </p:sp>
      <p:graphicFrame>
        <p:nvGraphicFramePr>
          <p:cNvPr id="3" name="Table 3">
            <a:extLst>
              <a:ext uri="{FF2B5EF4-FFF2-40B4-BE49-F238E27FC236}">
                <a16:creationId xmlns:a16="http://schemas.microsoft.com/office/drawing/2014/main" id="{40A2D952-A35C-B758-82E6-F9FF2C040D83}"/>
              </a:ext>
            </a:extLst>
          </p:cNvPr>
          <p:cNvGraphicFramePr>
            <a:graphicFrameLocks noGrp="1"/>
          </p:cNvGraphicFramePr>
          <p:nvPr/>
        </p:nvGraphicFramePr>
        <p:xfrm>
          <a:off x="344488" y="1133475"/>
          <a:ext cx="11233150" cy="2214563"/>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52011">
                <a:tc>
                  <a:txBody>
                    <a:bodyPr/>
                    <a:lstStyle/>
                    <a:p>
                      <a:r>
                        <a:rPr lang="el-GR" sz="1400" b="1" i="1" dirty="0"/>
                        <a:t>Οδικός Άξονας Θεσσαλονίκη – Έδεσσα (Ε02)</a:t>
                      </a:r>
                      <a:endParaRPr lang="x-none" sz="1400" b="1" i="1" dirty="0"/>
                    </a:p>
                  </a:txBody>
                  <a:tcPr marL="91443" marR="91443" marT="45732" marB="45732">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2011">
                <a:tc>
                  <a:txBody>
                    <a:bodyPr/>
                    <a:lstStyle/>
                    <a:p>
                      <a:r>
                        <a:rPr lang="el-GR" sz="1400" dirty="0"/>
                        <a:t>Προϋπολογισμός: 411 εκατ. €</a:t>
                      </a:r>
                      <a:endParaRPr lang="x-none" sz="1400" dirty="0"/>
                    </a:p>
                  </a:txBody>
                  <a:tcPr marL="91443" marR="91443" marT="45732" marB="4573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2011">
                <a:tc>
                  <a:txBody>
                    <a:bodyPr/>
                    <a:lstStyle/>
                    <a:p>
                      <a:r>
                        <a:rPr lang="el-GR" sz="1400" dirty="0"/>
                        <a:t>Εκτιμώμενη</a:t>
                      </a:r>
                      <a:r>
                        <a:rPr lang="el-GR" sz="1400" baseline="0" dirty="0"/>
                        <a:t> </a:t>
                      </a:r>
                      <a:r>
                        <a:rPr lang="el-GR" sz="1400" dirty="0"/>
                        <a:t>ολοκλήρωση: 3 έτη από την υπογραφή της σύμβασης</a:t>
                      </a:r>
                      <a:endParaRPr lang="x-none" sz="1400" dirty="0"/>
                    </a:p>
                  </a:txBody>
                  <a:tcPr marL="91443" marR="91443" marT="45732" marB="4573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58531">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η διαγωνιστική διαδικασία. Τον Ιούλιο του 2024 ολοκληρώθηκε ο 1</a:t>
                      </a:r>
                      <a:r>
                        <a:rPr lang="el-GR" sz="1400" b="0" i="0" u="none" strike="noStrike" cap="none" baseline="30000" dirty="0">
                          <a:solidFill>
                            <a:schemeClr val="tx1"/>
                          </a:solidFill>
                          <a:effectLst/>
                          <a:latin typeface="+mn-lt"/>
                          <a:ea typeface="+mn-ea"/>
                          <a:cs typeface="+mn-cs"/>
                          <a:sym typeface="Arial"/>
                        </a:rPr>
                        <a:t>ος</a:t>
                      </a:r>
                      <a:r>
                        <a:rPr lang="el-GR" sz="1400" b="0" i="0" u="none" strike="noStrike" cap="none" dirty="0">
                          <a:solidFill>
                            <a:schemeClr val="tx1"/>
                          </a:solidFill>
                          <a:effectLst/>
                          <a:latin typeface="+mn-lt"/>
                          <a:ea typeface="+mn-ea"/>
                          <a:cs typeface="+mn-cs"/>
                          <a:sym typeface="Arial"/>
                        </a:rPr>
                        <a:t> Κύκλος του Ανταγωνιστικού Διαλόγου (ΒΙ Φάση) και μετά την υποβολή σχολίων από τους προεπιλεγέντες θα ακολουθήσει και 2</a:t>
                      </a:r>
                      <a:r>
                        <a:rPr lang="el-GR" sz="1400" b="0" i="0" u="none" strike="noStrike" cap="none" baseline="30000" dirty="0">
                          <a:solidFill>
                            <a:schemeClr val="tx1"/>
                          </a:solidFill>
                          <a:effectLst/>
                          <a:latin typeface="+mn-lt"/>
                          <a:ea typeface="+mn-ea"/>
                          <a:cs typeface="+mn-cs"/>
                          <a:sym typeface="Arial"/>
                        </a:rPr>
                        <a:t>ος</a:t>
                      </a:r>
                      <a:r>
                        <a:rPr lang="el-GR" sz="1400" b="0" i="0" u="none" strike="noStrike" cap="none" dirty="0">
                          <a:solidFill>
                            <a:schemeClr val="tx1"/>
                          </a:solidFill>
                          <a:effectLst/>
                          <a:latin typeface="+mn-lt"/>
                          <a:ea typeface="+mn-ea"/>
                          <a:cs typeface="+mn-cs"/>
                          <a:sym typeface="Arial"/>
                        </a:rPr>
                        <a:t> Κύκλος του Ανταγωνιστικού Διαλόγου.</a:t>
                      </a:r>
                    </a:p>
                    <a:p>
                      <a:r>
                        <a:rPr lang="el-GR" sz="1400" b="0" i="0" u="none" strike="noStrike" cap="none" dirty="0">
                          <a:solidFill>
                            <a:schemeClr val="tx1"/>
                          </a:solidFill>
                          <a:effectLst/>
                          <a:latin typeface="+mn-lt"/>
                          <a:ea typeface="+mn-ea"/>
                          <a:cs typeface="+mn-cs"/>
                          <a:sym typeface="Arial"/>
                        </a:rPr>
                        <a:t>Με</a:t>
                      </a:r>
                      <a:r>
                        <a:rPr lang="el-GR" sz="1400" b="0" i="0" u="none" strike="noStrike" cap="none" baseline="0" dirty="0">
                          <a:solidFill>
                            <a:schemeClr val="tx1"/>
                          </a:solidFill>
                          <a:effectLst/>
                          <a:latin typeface="+mn-lt"/>
                          <a:ea typeface="+mn-ea"/>
                          <a:cs typeface="+mn-cs"/>
                          <a:sym typeface="Arial"/>
                        </a:rPr>
                        <a:t> την ολοκλήρωση του Ανταγωνιστικού Διαλόγου θα συνταχθεί το Τεύχος Υποβολής Δεσμευτικών Προσφορών (ΒΙΙ Φάση), με προβλεπόμενη ημερομηνία το Νοέμβριο του 2024.</a:t>
                      </a:r>
                    </a:p>
                    <a:p>
                      <a:r>
                        <a:rPr lang="el-GR" sz="1400" b="0" i="0" u="none" strike="noStrike" cap="none" baseline="0" dirty="0">
                          <a:solidFill>
                            <a:schemeClr val="tx1"/>
                          </a:solidFill>
                          <a:effectLst/>
                          <a:latin typeface="+mn-lt"/>
                          <a:ea typeface="+mn-ea"/>
                          <a:cs typeface="+mn-cs"/>
                          <a:sym typeface="Arial"/>
                        </a:rPr>
                        <a:t>Προσωρινός ανάδοχος αναμένεται να αναδειχθεί στο 1</a:t>
                      </a:r>
                      <a:r>
                        <a:rPr lang="el-GR" sz="1400" b="0" i="0" u="none" strike="noStrike" cap="none" baseline="30000" dirty="0">
                          <a:solidFill>
                            <a:schemeClr val="tx1"/>
                          </a:solidFill>
                          <a:effectLst/>
                          <a:latin typeface="+mn-lt"/>
                          <a:ea typeface="+mn-ea"/>
                          <a:cs typeface="+mn-cs"/>
                          <a:sym typeface="Arial"/>
                        </a:rPr>
                        <a:t>ο</a:t>
                      </a:r>
                      <a:r>
                        <a:rPr lang="el-GR" sz="1400" b="0" i="0" u="none" strike="noStrike" cap="none" baseline="0" dirty="0">
                          <a:solidFill>
                            <a:schemeClr val="tx1"/>
                          </a:solidFill>
                          <a:effectLst/>
                          <a:latin typeface="+mn-lt"/>
                          <a:ea typeface="+mn-ea"/>
                          <a:cs typeface="+mn-cs"/>
                          <a:sym typeface="Arial"/>
                        </a:rPr>
                        <a:t> τρίμηνο του 2025. </a:t>
                      </a:r>
                      <a:r>
                        <a:rPr lang="el-GR" sz="1400" b="0" i="0" u="none" strike="noStrike" cap="none" dirty="0">
                          <a:solidFill>
                            <a:schemeClr val="tx1"/>
                          </a:solidFill>
                          <a:effectLst/>
                          <a:latin typeface="+mn-lt"/>
                          <a:ea typeface="+mn-ea"/>
                          <a:cs typeface="+mn-cs"/>
                          <a:sym typeface="Arial"/>
                        </a:rPr>
                        <a:t> </a:t>
                      </a:r>
                      <a:endParaRPr lang="x-none" sz="1400" dirty="0"/>
                    </a:p>
                  </a:txBody>
                  <a:tcPr marL="91443" marR="91443" marT="45732" marB="4573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5" name="Table 3">
            <a:extLst>
              <a:ext uri="{FF2B5EF4-FFF2-40B4-BE49-F238E27FC236}">
                <a16:creationId xmlns:a16="http://schemas.microsoft.com/office/drawing/2014/main" id="{C87B718C-062D-7741-8DEB-4653384D94B3}"/>
              </a:ext>
            </a:extLst>
          </p:cNvPr>
          <p:cNvGraphicFramePr>
            <a:graphicFrameLocks noGrp="1"/>
          </p:cNvGraphicFramePr>
          <p:nvPr/>
        </p:nvGraphicFramePr>
        <p:xfrm>
          <a:off x="298450" y="3816350"/>
          <a:ext cx="11233150" cy="2178050"/>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39880">
                <a:tc>
                  <a:txBody>
                    <a:bodyPr/>
                    <a:lstStyle/>
                    <a:p>
                      <a:r>
                        <a:rPr lang="el-GR" sz="1400" b="1" i="1" dirty="0"/>
                        <a:t>Οδικός Άξονας Δράμα – Αμφίπολη </a:t>
                      </a:r>
                      <a:endParaRPr lang="x-none" sz="1400" b="1" i="1" dirty="0"/>
                    </a:p>
                  </a:txBody>
                  <a:tcPr marL="91443" marR="91443" marT="45727" marB="45727">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9880">
                <a:tc>
                  <a:txBody>
                    <a:bodyPr/>
                    <a:lstStyle/>
                    <a:p>
                      <a:r>
                        <a:rPr lang="el-GR" sz="1400" dirty="0"/>
                        <a:t>Προϋπολογισμός: 199,8 εκατ. €</a:t>
                      </a:r>
                      <a:endParaRPr lang="x-none" sz="1400" dirty="0"/>
                    </a:p>
                  </a:txBody>
                  <a:tcPr marL="91443" marR="91443" marT="45727" marB="45727">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9880">
                <a:tc>
                  <a:txBody>
                    <a:bodyPr/>
                    <a:lstStyle/>
                    <a:p>
                      <a:r>
                        <a:rPr lang="el-GR" sz="1400" dirty="0"/>
                        <a:t>Εκτιμώμενη</a:t>
                      </a:r>
                      <a:r>
                        <a:rPr lang="el-GR" sz="1400" baseline="0" dirty="0"/>
                        <a:t> </a:t>
                      </a:r>
                      <a:r>
                        <a:rPr lang="el-GR" sz="1400" dirty="0"/>
                        <a:t>ολοκλήρωση: 3 έτη από την υπογραφή της σύμβασης</a:t>
                      </a:r>
                      <a:endParaRPr lang="x-none" sz="1400" dirty="0"/>
                    </a:p>
                  </a:txBody>
                  <a:tcPr marL="91443" marR="91443" marT="45727" marB="45727">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58410">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η διαγωνιστική διαδικασία. Τον Ιούλιο του 2024 ολοκληρώθηκε ο 1</a:t>
                      </a:r>
                      <a:r>
                        <a:rPr lang="el-GR" sz="1400" b="0" i="0" u="none" strike="noStrike" cap="none" baseline="30000" dirty="0">
                          <a:solidFill>
                            <a:schemeClr val="tx1"/>
                          </a:solidFill>
                          <a:effectLst/>
                          <a:latin typeface="+mn-lt"/>
                          <a:ea typeface="+mn-ea"/>
                          <a:cs typeface="+mn-cs"/>
                          <a:sym typeface="Arial"/>
                        </a:rPr>
                        <a:t>ος</a:t>
                      </a:r>
                      <a:r>
                        <a:rPr lang="el-GR" sz="1400" b="0" i="0" u="none" strike="noStrike" cap="none" dirty="0">
                          <a:solidFill>
                            <a:schemeClr val="tx1"/>
                          </a:solidFill>
                          <a:effectLst/>
                          <a:latin typeface="+mn-lt"/>
                          <a:ea typeface="+mn-ea"/>
                          <a:cs typeface="+mn-cs"/>
                          <a:sym typeface="Arial"/>
                        </a:rPr>
                        <a:t> Κύκλος του Ανταγωνιστικού Διαλόγου (ΒΙ Φάση) και μετά την υποβολή σχολίων από τους προεπιλεγέντες θα ακολουθήσει και 2</a:t>
                      </a:r>
                      <a:r>
                        <a:rPr lang="el-GR" sz="1400" b="0" i="0" u="none" strike="noStrike" cap="none" baseline="30000" dirty="0">
                          <a:solidFill>
                            <a:schemeClr val="tx1"/>
                          </a:solidFill>
                          <a:effectLst/>
                          <a:latin typeface="+mn-lt"/>
                          <a:ea typeface="+mn-ea"/>
                          <a:cs typeface="+mn-cs"/>
                          <a:sym typeface="Arial"/>
                        </a:rPr>
                        <a:t>ος</a:t>
                      </a:r>
                      <a:r>
                        <a:rPr lang="el-GR" sz="1400" b="0" i="0" u="none" strike="noStrike" cap="none" dirty="0">
                          <a:solidFill>
                            <a:schemeClr val="tx1"/>
                          </a:solidFill>
                          <a:effectLst/>
                          <a:latin typeface="+mn-lt"/>
                          <a:ea typeface="+mn-ea"/>
                          <a:cs typeface="+mn-cs"/>
                          <a:sym typeface="Arial"/>
                        </a:rPr>
                        <a:t> Κύκλος του Ανταγωνιστικού Διαλόγου.</a:t>
                      </a:r>
                    </a:p>
                    <a:p>
                      <a:r>
                        <a:rPr lang="el-GR" sz="1400" b="0" i="0" u="none" strike="noStrike" cap="none" dirty="0">
                          <a:solidFill>
                            <a:schemeClr val="tx1"/>
                          </a:solidFill>
                          <a:effectLst/>
                          <a:latin typeface="+mn-lt"/>
                          <a:ea typeface="+mn-ea"/>
                          <a:cs typeface="+mn-cs"/>
                          <a:sym typeface="Arial"/>
                        </a:rPr>
                        <a:t>Με</a:t>
                      </a:r>
                      <a:r>
                        <a:rPr lang="el-GR" sz="1400" b="0" i="0" u="none" strike="noStrike" cap="none" baseline="0" dirty="0">
                          <a:solidFill>
                            <a:schemeClr val="tx1"/>
                          </a:solidFill>
                          <a:effectLst/>
                          <a:latin typeface="+mn-lt"/>
                          <a:ea typeface="+mn-ea"/>
                          <a:cs typeface="+mn-cs"/>
                          <a:sym typeface="Arial"/>
                        </a:rPr>
                        <a:t> την ολοκλήρωση του Ανταγωνιστικού Διαλόγου θα συνταχθεί το Τεύχος Υποβολής Δεσμευτικών Προσφορών (ΒΙΙ Φάση), με προβλεπόμενη ημερομηνία το Νοέμβριο του 2024.</a:t>
                      </a:r>
                    </a:p>
                    <a:p>
                      <a:r>
                        <a:rPr lang="el-GR" sz="1400" b="0" i="0" u="none" strike="noStrike" cap="none" baseline="0" dirty="0">
                          <a:solidFill>
                            <a:schemeClr val="tx1"/>
                          </a:solidFill>
                          <a:effectLst/>
                          <a:latin typeface="+mn-lt"/>
                          <a:ea typeface="+mn-ea"/>
                          <a:cs typeface="+mn-cs"/>
                          <a:sym typeface="Arial"/>
                        </a:rPr>
                        <a:t>Προσωρινός ανάδοχος αναμένεται να αναδειχθεί στο 1</a:t>
                      </a:r>
                      <a:r>
                        <a:rPr lang="el-GR" sz="1400" b="0" i="0" u="none" strike="noStrike" cap="none" baseline="30000" dirty="0">
                          <a:solidFill>
                            <a:schemeClr val="tx1"/>
                          </a:solidFill>
                          <a:effectLst/>
                          <a:latin typeface="+mn-lt"/>
                          <a:ea typeface="+mn-ea"/>
                          <a:cs typeface="+mn-cs"/>
                          <a:sym typeface="Arial"/>
                        </a:rPr>
                        <a:t>ο</a:t>
                      </a:r>
                      <a:r>
                        <a:rPr lang="el-GR" sz="1400" b="0" i="0" u="none" strike="noStrike" cap="none" baseline="0" dirty="0">
                          <a:solidFill>
                            <a:schemeClr val="tx1"/>
                          </a:solidFill>
                          <a:effectLst/>
                          <a:latin typeface="+mn-lt"/>
                          <a:ea typeface="+mn-ea"/>
                          <a:cs typeface="+mn-cs"/>
                          <a:sym typeface="Arial"/>
                        </a:rPr>
                        <a:t> τρίμηνο του 2025.</a:t>
                      </a:r>
                      <a:endParaRPr lang="x-none" sz="1400" dirty="0"/>
                    </a:p>
                  </a:txBody>
                  <a:tcPr marL="91443" marR="91443" marT="45727" marB="45727">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002C-5A45-34F1-8D78-573838D7BCE4}"/>
              </a:ext>
            </a:extLst>
          </p:cNvPr>
          <p:cNvSpPr>
            <a:spLocks noGrp="1"/>
          </p:cNvSpPr>
          <p:nvPr>
            <p:ph type="title"/>
          </p:nvPr>
        </p:nvSpPr>
        <p:spPr>
          <a:xfrm>
            <a:off x="344488" y="263525"/>
            <a:ext cx="11503025" cy="606425"/>
          </a:xfrm>
        </p:spPr>
        <p:txBody>
          <a:bodyPr/>
          <a:lstStyle/>
          <a:p>
            <a:pPr eaLnBrk="1" fontAlgn="auto" hangingPunct="1">
              <a:defRPr/>
            </a:pPr>
            <a:r>
              <a:rPr lang="el-GR" sz="3200" dirty="0"/>
              <a:t>Αστικές συγκοινωνίες</a:t>
            </a:r>
            <a:endParaRPr lang="x-none" sz="3200" dirty="0"/>
          </a:p>
        </p:txBody>
      </p:sp>
      <p:graphicFrame>
        <p:nvGraphicFramePr>
          <p:cNvPr id="3" name="Table 3">
            <a:extLst>
              <a:ext uri="{FF2B5EF4-FFF2-40B4-BE49-F238E27FC236}">
                <a16:creationId xmlns:a16="http://schemas.microsoft.com/office/drawing/2014/main" id="{02A6C869-8B51-F9D9-AE24-FAB2655EE6A6}"/>
              </a:ext>
            </a:extLst>
          </p:cNvPr>
          <p:cNvGraphicFramePr>
            <a:graphicFrameLocks noGrp="1"/>
          </p:cNvGraphicFramePr>
          <p:nvPr/>
        </p:nvGraphicFramePr>
        <p:xfrm>
          <a:off x="344488" y="1270000"/>
          <a:ext cx="11233150" cy="170497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858">
                <a:tc>
                  <a:txBody>
                    <a:bodyPr/>
                    <a:lstStyle/>
                    <a:p>
                      <a:r>
                        <a:rPr lang="el-GR" sz="1400" b="1" i="1" dirty="0"/>
                        <a:t>Ηλεκτρικά λεωφορεία</a:t>
                      </a:r>
                      <a:endParaRPr lang="x-none" sz="1400" b="1" i="1" dirty="0"/>
                    </a:p>
                  </a:txBody>
                  <a:tcPr marL="91443" marR="91443" marT="45722" marB="45722">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9192">
                <a:tc>
                  <a:txBody>
                    <a:bodyPr/>
                    <a:lstStyle/>
                    <a:p>
                      <a:r>
                        <a:rPr lang="el-GR" sz="1400" b="0" i="0" u="none" strike="noStrike" cap="none" dirty="0">
                          <a:solidFill>
                            <a:schemeClr val="tx1"/>
                          </a:solidFill>
                          <a:effectLst/>
                          <a:latin typeface="+mn-lt"/>
                          <a:ea typeface="+mn-ea"/>
                          <a:cs typeface="+mn-cs"/>
                          <a:sym typeface="Arial"/>
                        </a:rPr>
                        <a:t>Προϋπολογισμός: 137,4 εκατ. €</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49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a:t>
                      </a:r>
                      <a:r>
                        <a:rPr lang="el-GR" sz="1400" dirty="0"/>
                        <a:t>Από τη συνολική προμήθεια των 250 λεωφορείων, τα 110 παραδόθηκαν στη Θεσσαλονίκη</a:t>
                      </a:r>
                      <a:r>
                        <a:rPr lang="en-US" sz="1400" dirty="0"/>
                        <a:t> (</a:t>
                      </a:r>
                      <a:r>
                        <a:rPr lang="el-GR" sz="1400" dirty="0"/>
                        <a:t>Μάιος</a:t>
                      </a:r>
                      <a:r>
                        <a:rPr lang="el-GR" sz="1400" baseline="0" dirty="0"/>
                        <a:t> 2024)</a:t>
                      </a:r>
                      <a:r>
                        <a:rPr lang="el-GR" sz="1400" dirty="0"/>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Υλοποίηση</a:t>
                      </a:r>
                      <a:r>
                        <a:rPr lang="el-GR" sz="1400" baseline="0" dirty="0"/>
                        <a:t> Σταθμού Φόρτισης Η/Ο, συνολικής επένδυσης 10 εκατ. </a:t>
                      </a:r>
                      <a:r>
                        <a:rPr lang="el-GR" sz="1400" b="0" i="0" u="none" strike="noStrike" cap="none" dirty="0">
                          <a:solidFill>
                            <a:schemeClr val="tx1"/>
                          </a:solidFill>
                          <a:effectLst/>
                          <a:latin typeface="+mn-lt"/>
                          <a:ea typeface="+mn-ea"/>
                          <a:cs typeface="+mn-cs"/>
                          <a:sym typeface="Arial"/>
                        </a:rPr>
                        <a:t>€, εγκατάσταση σε χώρο περιοχής αμαξοστασίου Σταυρούπολης Θεσσαλονίκης (ΟΑΣΘ).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Πρόσληψη 190 οδηγών</a:t>
                      </a:r>
                      <a:r>
                        <a:rPr lang="el-GR" sz="1400" b="0" i="0" u="none" strike="noStrike" cap="none" baseline="0" dirty="0">
                          <a:solidFill>
                            <a:schemeClr val="tx1"/>
                          </a:solidFill>
                          <a:effectLst/>
                          <a:latin typeface="+mn-lt"/>
                          <a:ea typeface="+mn-ea"/>
                          <a:cs typeface="+mn-cs"/>
                          <a:sym typeface="Arial"/>
                        </a:rPr>
                        <a:t> λεωφορείου με συμβάσεις ορισμένου χρόνου εντός του 2024.</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5" name="Table 3">
            <a:extLst>
              <a:ext uri="{FF2B5EF4-FFF2-40B4-BE49-F238E27FC236}">
                <a16:creationId xmlns:a16="http://schemas.microsoft.com/office/drawing/2014/main" id="{74CCC79B-E612-7595-4E70-D7031CFA1300}"/>
              </a:ext>
            </a:extLst>
          </p:cNvPr>
          <p:cNvGraphicFramePr>
            <a:graphicFrameLocks noGrp="1"/>
          </p:cNvGraphicFramePr>
          <p:nvPr/>
        </p:nvGraphicFramePr>
        <p:xfrm>
          <a:off x="344488" y="4802188"/>
          <a:ext cx="11233150" cy="126047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1027">
                <a:tc>
                  <a:txBody>
                    <a:bodyPr/>
                    <a:lstStyle/>
                    <a:p>
                      <a:r>
                        <a:rPr lang="el-GR" sz="1400" b="1" i="1" dirty="0"/>
                        <a:t>Ανάθεση παροχής επιβατικών μεταφορών Θεσσαλονίκης (ΟΑΣΘ)</a:t>
                      </a:r>
                      <a:endParaRPr lang="x-none" sz="1400" b="1" i="1" dirty="0"/>
                    </a:p>
                  </a:txBody>
                  <a:tcPr marL="91443" marR="91443" marT="45743" marB="45743">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1027">
                <a:tc>
                  <a:txBody>
                    <a:bodyPr/>
                    <a:lstStyle/>
                    <a:p>
                      <a:r>
                        <a:rPr lang="el-GR" sz="1400" dirty="0"/>
                        <a:t>Προϋπολογισμός</a:t>
                      </a:r>
                      <a:r>
                        <a:rPr lang="el-GR" sz="1400"/>
                        <a:t>: 17,75 </a:t>
                      </a:r>
                      <a:r>
                        <a:rPr lang="el-GR" sz="1400" dirty="0"/>
                        <a:t>εκατ. €</a:t>
                      </a:r>
                      <a:endParaRPr lang="x-none" sz="1400" dirty="0"/>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8421">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διεθνής διαγωνισμός (ήδη υπάρχει προσωρινός ανάδοχος) για την απόκτηση 164 νεότερου τύπου λεωφορείων για 36 μήνες με τη μέθοδο</a:t>
                      </a:r>
                      <a:r>
                        <a:rPr lang="el-GR" sz="1400" b="0" i="0" u="none" strike="noStrike" cap="none" baseline="0" dirty="0">
                          <a:solidFill>
                            <a:schemeClr val="tx1"/>
                          </a:solidFill>
                          <a:effectLst/>
                          <a:latin typeface="+mn-lt"/>
                          <a:ea typeface="+mn-ea"/>
                          <a:cs typeface="+mn-cs"/>
                          <a:sym typeface="Arial"/>
                        </a:rPr>
                        <a:t> </a:t>
                      </a:r>
                      <a:r>
                        <a:rPr lang="en-US" sz="1400" b="0" i="0" u="none" strike="noStrike" cap="none" baseline="0" dirty="0">
                          <a:solidFill>
                            <a:schemeClr val="tx1"/>
                          </a:solidFill>
                          <a:effectLst/>
                          <a:latin typeface="+mn-lt"/>
                          <a:ea typeface="+mn-ea"/>
                          <a:cs typeface="+mn-cs"/>
                          <a:sym typeface="Arial"/>
                        </a:rPr>
                        <a:t>leasing</a:t>
                      </a:r>
                      <a:r>
                        <a:rPr lang="el-GR" sz="1400" b="0" i="0" u="none" strike="noStrike" cap="none" dirty="0">
                          <a:solidFill>
                            <a:schemeClr val="tx1"/>
                          </a:solidFill>
                          <a:effectLst/>
                          <a:latin typeface="+mn-lt"/>
                          <a:ea typeface="+mn-ea"/>
                          <a:cs typeface="+mn-cs"/>
                          <a:sym typeface="Arial"/>
                        </a:rPr>
                        <a:t>.</a:t>
                      </a:r>
                      <a:endParaRPr lang="x-none" sz="1400" dirty="0"/>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6" name="Table 3">
            <a:extLst>
              <a:ext uri="{FF2B5EF4-FFF2-40B4-BE49-F238E27FC236}">
                <a16:creationId xmlns:a16="http://schemas.microsoft.com/office/drawing/2014/main" id="{B999D154-C6D3-3739-9160-6B7D0A5D97FB}"/>
              </a:ext>
            </a:extLst>
          </p:cNvPr>
          <p:cNvGraphicFramePr>
            <a:graphicFrameLocks noGrp="1"/>
          </p:cNvGraphicFramePr>
          <p:nvPr/>
        </p:nvGraphicFramePr>
        <p:xfrm>
          <a:off x="330200" y="3219450"/>
          <a:ext cx="11233150" cy="126047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1027">
                <a:tc>
                  <a:txBody>
                    <a:bodyPr/>
                    <a:lstStyle/>
                    <a:p>
                      <a:r>
                        <a:rPr lang="el-GR" sz="1400" b="1" i="1" dirty="0"/>
                        <a:t>Ανάθεση παροχής επιβατικών μεταφορών Θεσσαλονίκης (ΟΣΕΘ)</a:t>
                      </a:r>
                      <a:endParaRPr lang="x-none" sz="1400" b="1" i="1" dirty="0"/>
                    </a:p>
                  </a:txBody>
                  <a:tcPr marL="91443" marR="91443" marT="45743" marB="45743">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1027">
                <a:tc>
                  <a:txBody>
                    <a:bodyPr/>
                    <a:lstStyle/>
                    <a:p>
                      <a:r>
                        <a:rPr lang="el-GR" sz="1400" dirty="0"/>
                        <a:t>Προϋπολογισμός: 647 εκατ. €</a:t>
                      </a:r>
                      <a:endParaRPr lang="x-none" sz="1400" dirty="0"/>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8421">
                <a:tc>
                  <a:txBody>
                    <a:bodyPr/>
                    <a:lstStyle/>
                    <a:p>
                      <a:r>
                        <a:rPr lang="el-GR" sz="1400" b="0" i="0" u="none" strike="noStrike" cap="none" dirty="0">
                          <a:solidFill>
                            <a:schemeClr val="tx1"/>
                          </a:solidFill>
                          <a:effectLst/>
                          <a:latin typeface="+mn-lt"/>
                          <a:ea typeface="+mn-ea"/>
                          <a:cs typeface="+mn-cs"/>
                          <a:sym typeface="Arial"/>
                        </a:rPr>
                        <a:t>Πρόοδος υλοποίησης: Δημοσίευση διεθνούς διαγωνισμού του ΟΣΕΘ ανάθεσης συγκοινωνιακού έργου 220 νέων οχημάτων (έναρξη</a:t>
                      </a:r>
                      <a:r>
                        <a:rPr lang="el-GR" sz="1400" b="0" i="0" u="none" strike="noStrike" cap="none" baseline="0" dirty="0">
                          <a:solidFill>
                            <a:schemeClr val="tx1"/>
                          </a:solidFill>
                          <a:effectLst/>
                          <a:latin typeface="+mn-lt"/>
                          <a:ea typeface="+mn-ea"/>
                          <a:cs typeface="+mn-cs"/>
                          <a:sym typeface="Arial"/>
                        </a:rPr>
                        <a:t> διαδικασίας λήψης προσφορών στις</a:t>
                      </a:r>
                      <a:r>
                        <a:rPr lang="el-GR" sz="1400" b="0" i="0" u="none" strike="noStrike" cap="none" dirty="0">
                          <a:solidFill>
                            <a:schemeClr val="tx1"/>
                          </a:solidFill>
                          <a:effectLst/>
                          <a:latin typeface="+mn-lt"/>
                          <a:ea typeface="+mn-ea"/>
                          <a:cs typeface="+mn-cs"/>
                          <a:sym typeface="Arial"/>
                        </a:rPr>
                        <a:t> 21.08.2024). Μέχρι την ολοκλήρωση της ανάθεσης είναι σε εξέλιξη συμβάσεις διάρκειας 8 μηνών.</a:t>
                      </a:r>
                      <a:endParaRPr lang="x-none" sz="1400" dirty="0"/>
                    </a:p>
                  </a:txBody>
                  <a:tcPr marL="91443" marR="91443" marT="45743" marB="4574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90314-24E2-2C4B-ACF7-0BC09F2E1CA6}"/>
              </a:ext>
            </a:extLst>
          </p:cNvPr>
          <p:cNvSpPr>
            <a:spLocks noGrp="1"/>
          </p:cNvSpPr>
          <p:nvPr>
            <p:ph type="title"/>
          </p:nvPr>
        </p:nvSpPr>
        <p:spPr>
          <a:xfrm>
            <a:off x="344488" y="263525"/>
            <a:ext cx="11503025" cy="606425"/>
          </a:xfrm>
        </p:spPr>
        <p:txBody>
          <a:bodyPr/>
          <a:lstStyle/>
          <a:p>
            <a:pPr eaLnBrk="1" fontAlgn="auto" hangingPunct="1">
              <a:defRPr/>
            </a:pPr>
            <a:r>
              <a:rPr lang="el-GR" sz="3200" dirty="0"/>
              <a:t>Αντιπλημμυρικά έργα</a:t>
            </a:r>
            <a:endParaRPr lang="x-none" sz="3200" dirty="0"/>
          </a:p>
        </p:txBody>
      </p:sp>
      <p:graphicFrame>
        <p:nvGraphicFramePr>
          <p:cNvPr id="4" name="Table 3">
            <a:extLst>
              <a:ext uri="{FF2B5EF4-FFF2-40B4-BE49-F238E27FC236}">
                <a16:creationId xmlns:a16="http://schemas.microsoft.com/office/drawing/2014/main" id="{A1F6CFC4-EF21-D1E2-9E4D-07DC8F0A1615}"/>
              </a:ext>
            </a:extLst>
          </p:cNvPr>
          <p:cNvGraphicFramePr>
            <a:graphicFrameLocks noGrp="1"/>
          </p:cNvGraphicFramePr>
          <p:nvPr/>
        </p:nvGraphicFramePr>
        <p:xfrm>
          <a:off x="433388" y="2911475"/>
          <a:ext cx="11233150" cy="1112838"/>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946">
                <a:tc>
                  <a:txBody>
                    <a:bodyPr/>
                    <a:lstStyle/>
                    <a:p>
                      <a:r>
                        <a:rPr lang="el-GR" sz="1400" b="1" i="1" dirty="0"/>
                        <a:t>Έργα Διευθέτησης Ρεμάτων Περιοχής Ωραιοκάστρου και κατασκευή απαραίτητων δικτύων όμβριων </a:t>
                      </a:r>
                      <a:endParaRPr lang="x-none" sz="1400" b="1" i="1" dirty="0"/>
                    </a:p>
                  </a:txBody>
                  <a:tcPr marL="91443" marR="91443" marT="45733" marB="45733">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946">
                <a:tc>
                  <a:txBody>
                    <a:bodyPr/>
                    <a:lstStyle/>
                    <a:p>
                      <a:r>
                        <a:rPr lang="el-GR" sz="1400" dirty="0"/>
                        <a:t>Προϋπολογισμός: 15,5 εκατ. €</a:t>
                      </a:r>
                      <a:endParaRPr lang="x-none" sz="1400" dirty="0"/>
                    </a:p>
                  </a:txBody>
                  <a:tcPr marL="91443" marR="91443" marT="45733" marB="4573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946">
                <a:tc>
                  <a:txBody>
                    <a:bodyPr/>
                    <a:lstStyle/>
                    <a:p>
                      <a:r>
                        <a:rPr lang="el-GR" sz="1400" b="0" i="0" u="none" strike="noStrike" cap="none" dirty="0">
                          <a:solidFill>
                            <a:schemeClr val="tx1"/>
                          </a:solidFill>
                          <a:effectLst/>
                          <a:latin typeface="+mn-lt"/>
                          <a:ea typeface="+mn-ea"/>
                          <a:cs typeface="+mn-cs"/>
                          <a:sym typeface="Arial"/>
                        </a:rPr>
                        <a:t>Πρόοδος υλοποίησης: Το έργο μεταφέρθηκε στο ΕΣΠΑ 2021-27. Σε διαδικασία διαχείρισης της αρχικής σύμβασης.</a:t>
                      </a:r>
                      <a:endParaRPr lang="x-none" sz="1400" dirty="0"/>
                    </a:p>
                  </a:txBody>
                  <a:tcPr marL="91443" marR="91443" marT="45733" marB="45733">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5" name="Table 3">
            <a:extLst>
              <a:ext uri="{FF2B5EF4-FFF2-40B4-BE49-F238E27FC236}">
                <a16:creationId xmlns:a16="http://schemas.microsoft.com/office/drawing/2014/main" id="{BD67B260-AE4E-8D19-B684-C0F6A750C868}"/>
              </a:ext>
            </a:extLst>
          </p:cNvPr>
          <p:cNvGraphicFramePr>
            <a:graphicFrameLocks noGrp="1"/>
          </p:cNvGraphicFramePr>
          <p:nvPr/>
        </p:nvGraphicFramePr>
        <p:xfrm>
          <a:off x="433388" y="1227138"/>
          <a:ext cx="11233150" cy="148272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681">
                <a:tc>
                  <a:txBody>
                    <a:bodyPr/>
                    <a:lstStyle/>
                    <a:p>
                      <a:r>
                        <a:rPr lang="el-GR" sz="1400" b="1" i="1" dirty="0"/>
                        <a:t>Αποχέτευση Όμβριων Υδάτων Νότιου Τμήματος Δήμου Καλαμαριάς - Φάση Β’ </a:t>
                      </a:r>
                      <a:endParaRPr lang="x-none" sz="1400" b="1" i="1" dirty="0"/>
                    </a:p>
                  </a:txBody>
                  <a:tcPr marL="91443" marR="91443" marT="45700" marB="45700">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681">
                <a:tc>
                  <a:txBody>
                    <a:bodyPr/>
                    <a:lstStyle/>
                    <a:p>
                      <a:r>
                        <a:rPr lang="el-GR" sz="1400" dirty="0"/>
                        <a:t>Προϋπολογισμός: 1</a:t>
                      </a:r>
                      <a:r>
                        <a:rPr lang="en-GB" sz="1400" dirty="0"/>
                        <a:t>0,52</a:t>
                      </a:r>
                      <a:r>
                        <a:rPr lang="el-GR" sz="1400" dirty="0"/>
                        <a:t> εκατ. €</a:t>
                      </a:r>
                      <a:endParaRPr lang="x-none" sz="1400" dirty="0"/>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68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dirty="0"/>
                        <a:t>Εκτιμώμενη</a:t>
                      </a:r>
                      <a:r>
                        <a:rPr lang="el-GR" sz="1400" baseline="0" dirty="0"/>
                        <a:t> </a:t>
                      </a:r>
                      <a:r>
                        <a:rPr lang="el-GR" sz="1400" dirty="0"/>
                        <a:t>ολοκλήρωση: </a:t>
                      </a:r>
                      <a:r>
                        <a:rPr lang="el-GR" sz="1400" dirty="0">
                          <a:solidFill>
                            <a:schemeClr val="tx1"/>
                          </a:solidFill>
                        </a:rPr>
                        <a:t>05</a:t>
                      </a:r>
                      <a:r>
                        <a:rPr lang="en-GB" sz="1400" dirty="0">
                          <a:solidFill>
                            <a:schemeClr val="tx1"/>
                          </a:solidFill>
                        </a:rPr>
                        <a:t>.</a:t>
                      </a:r>
                      <a:r>
                        <a:rPr lang="el-GR" sz="1400" dirty="0">
                          <a:solidFill>
                            <a:schemeClr val="tx1"/>
                          </a:solidFill>
                        </a:rPr>
                        <a:t>2025</a:t>
                      </a:r>
                      <a:endParaRPr lang="x-none" sz="1400" dirty="0">
                        <a:solidFill>
                          <a:schemeClr val="tx1"/>
                        </a:solidFill>
                      </a:endParaRP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681">
                <a:tc>
                  <a:txBody>
                    <a:bodyPr/>
                    <a:lstStyle/>
                    <a:p>
                      <a:r>
                        <a:rPr lang="el-GR" sz="1400" b="0" i="0" u="none" strike="noStrike" cap="none" dirty="0">
                          <a:solidFill>
                            <a:schemeClr val="tx1"/>
                          </a:solidFill>
                          <a:effectLst/>
                          <a:latin typeface="+mn-lt"/>
                          <a:ea typeface="+mn-ea"/>
                          <a:cs typeface="+mn-cs"/>
                          <a:sym typeface="Arial"/>
                        </a:rPr>
                        <a:t>Πρόοδος υλοποίησης: 57%.</a:t>
                      </a:r>
                      <a:endParaRPr lang="x-none" sz="1400" dirty="0">
                        <a:solidFill>
                          <a:schemeClr val="tx1"/>
                        </a:solidFill>
                      </a:endParaRPr>
                    </a:p>
                  </a:txBody>
                  <a:tcPr marL="91443" marR="91443" marT="45700" marB="45700">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900D-4E62-7173-6E3D-938FE29946AC}"/>
              </a:ext>
            </a:extLst>
          </p:cNvPr>
          <p:cNvSpPr>
            <a:spLocks noGrp="1"/>
          </p:cNvSpPr>
          <p:nvPr>
            <p:ph type="title"/>
          </p:nvPr>
        </p:nvSpPr>
        <p:spPr>
          <a:xfrm>
            <a:off x="344488" y="263525"/>
            <a:ext cx="11503025" cy="606425"/>
          </a:xfrm>
        </p:spPr>
        <p:txBody>
          <a:bodyPr/>
          <a:lstStyle/>
          <a:p>
            <a:pPr eaLnBrk="1" fontAlgn="auto" hangingPunct="1">
              <a:defRPr/>
            </a:pPr>
            <a:r>
              <a:rPr lang="el-GR" sz="3200" dirty="0"/>
              <a:t>Άλλες υποδομές</a:t>
            </a:r>
            <a:endParaRPr lang="x-none" sz="3200" dirty="0"/>
          </a:p>
        </p:txBody>
      </p:sp>
      <p:graphicFrame>
        <p:nvGraphicFramePr>
          <p:cNvPr id="3" name="Table 3">
            <a:extLst>
              <a:ext uri="{FF2B5EF4-FFF2-40B4-BE49-F238E27FC236}">
                <a16:creationId xmlns:a16="http://schemas.microsoft.com/office/drawing/2014/main" id="{E1276E07-125D-4F49-83CF-6F4E38006B3A}"/>
              </a:ext>
            </a:extLst>
          </p:cNvPr>
          <p:cNvGraphicFramePr>
            <a:graphicFrameLocks noGrp="1"/>
          </p:cNvGraphicFramePr>
          <p:nvPr/>
        </p:nvGraphicFramePr>
        <p:xfrm>
          <a:off x="344488" y="1143000"/>
          <a:ext cx="11233150" cy="200977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518181">
                <a:tc>
                  <a:txBody>
                    <a:bodyPr/>
                    <a:lstStyle/>
                    <a:p>
                      <a:r>
                        <a:rPr lang="el-GR" sz="1400" b="1" i="1" dirty="0"/>
                        <a:t>Ανέγερση Δικαστικών Μεγάρων Έδεσσας, Σερρών, Κιλκίς, ανακατασκευή Δικαστικού Μεγάρου Θεσσαλονίκης και συντήρηση και διαχείριση μέσω ΣΔΙΤ</a:t>
                      </a:r>
                      <a:endParaRPr lang="x-none" sz="1400" b="1" i="1" dirty="0"/>
                    </a:p>
                  </a:txBody>
                  <a:tcPr marL="91443" marR="91443" marT="45722" marB="45722">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55">
                <a:tc>
                  <a:txBody>
                    <a:bodyPr/>
                    <a:lstStyle/>
                    <a:p>
                      <a:r>
                        <a:rPr lang="el-GR" sz="1400" dirty="0"/>
                        <a:t>Προϋπολογισμός: </a:t>
                      </a:r>
                      <a:r>
                        <a:rPr lang="el-GR" sz="1400" dirty="0">
                          <a:solidFill>
                            <a:schemeClr val="tx1"/>
                          </a:solidFill>
                        </a:rPr>
                        <a:t>120 ε</a:t>
                      </a:r>
                      <a:r>
                        <a:rPr lang="el-GR" sz="1400" dirty="0"/>
                        <a:t>κατ. €</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190">
                <a:tc>
                  <a:txBody>
                    <a:bodyPr/>
                    <a:lstStyle/>
                    <a:p>
                      <a:r>
                        <a:rPr lang="el-GR" sz="1400" dirty="0"/>
                        <a:t>Εκτιμώμενη</a:t>
                      </a:r>
                      <a:r>
                        <a:rPr lang="el-GR" sz="1400" baseline="0" dirty="0"/>
                        <a:t> </a:t>
                      </a:r>
                      <a:r>
                        <a:rPr lang="el-GR" sz="1400" dirty="0"/>
                        <a:t>ολοκλήρωση: 3 έτη από την υπογραφή της σύμβασης</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1549">
                <a:tc>
                  <a:txBody>
                    <a:bodyPr/>
                    <a:lstStyle/>
                    <a:p>
                      <a:r>
                        <a:rPr lang="el-GR" sz="1400" b="0" i="0" u="none" strike="noStrike" cap="none" dirty="0">
                          <a:solidFill>
                            <a:schemeClr val="tx1"/>
                          </a:solidFill>
                          <a:effectLst/>
                          <a:latin typeface="+mn-lt"/>
                          <a:ea typeface="+mn-ea"/>
                          <a:cs typeface="+mn-cs"/>
                          <a:sym typeface="Arial"/>
                        </a:rPr>
                        <a:t>Πρόοδος υλοποίησης: Σε διαγωνιστική διαδικασία. Έχει ολοκληρωθεί το στάδιο Β.Ι και επίκειται η έναρξη του Ανταγωνιστικού Διαλόγου με 5 προεπιλεγέντες οικονομικούς φορείς. Σε διαδικασία μίσθωσης κτηρίου για τη μετεγκατάσταση του Δικαστηρίου Θεσσαλονίκης καθώς και ολοκλήρωσης των μελετών της εσωτερικής μετεγκατάστασης με μέριμνα του Υπουργείου Δικαιοσύνης. </a:t>
                      </a:r>
                      <a:endParaRPr lang="x-none" sz="1400" dirty="0">
                        <a:solidFill>
                          <a:schemeClr val="tx1"/>
                        </a:solidFill>
                      </a:endParaRPr>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9341772D-AE93-2E49-7075-B2A79AB791AD}"/>
              </a:ext>
            </a:extLst>
          </p:cNvPr>
          <p:cNvGraphicFramePr>
            <a:graphicFrameLocks noGrp="1"/>
          </p:cNvGraphicFramePr>
          <p:nvPr/>
        </p:nvGraphicFramePr>
        <p:xfrm>
          <a:off x="344488" y="3225800"/>
          <a:ext cx="11233150" cy="1649413"/>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930">
                <a:tc>
                  <a:txBody>
                    <a:bodyPr/>
                    <a:lstStyle/>
                    <a:p>
                      <a:r>
                        <a:rPr lang="el-GR" sz="1400" b="1" i="1" dirty="0"/>
                        <a:t>Σχεδιασμός, κατασκευή, χρηματοδότηση, συντήρηση και λειτουργία 17 σχολικών μονάδων στην </a:t>
                      </a:r>
                      <a:r>
                        <a:rPr lang="el-GR" sz="1400" b="1" i="1" dirty="0" err="1"/>
                        <a:t>Περ</a:t>
                      </a:r>
                      <a:r>
                        <a:rPr lang="el-GR" sz="1400" b="1" i="1" dirty="0"/>
                        <a:t>. </a:t>
                      </a:r>
                      <a:r>
                        <a:rPr lang="el-GR" sz="1400" b="1" i="1" dirty="0" err="1"/>
                        <a:t>Κεν</a:t>
                      </a:r>
                      <a:r>
                        <a:rPr lang="el-GR" sz="1400" b="1" i="1" dirty="0"/>
                        <a:t>. Μακεδονίας μέσω ΣΔΙΤ</a:t>
                      </a:r>
                    </a:p>
                  </a:txBody>
                  <a:tcPr marL="91443" marR="91443" marT="45731" marB="45731">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930">
                <a:tc>
                  <a:txBody>
                    <a:bodyPr/>
                    <a:lstStyle/>
                    <a:p>
                      <a:r>
                        <a:rPr lang="el-GR" sz="1400" dirty="0"/>
                        <a:t>Προϋπολογισμός: 144,2 εκατ. €</a:t>
                      </a:r>
                      <a:endParaRPr lang="x-none" sz="1400" dirty="0"/>
                    </a:p>
                  </a:txBody>
                  <a:tcPr marL="91443" marR="91443" marT="45731" marB="4573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268">
                <a:tc>
                  <a:txBody>
                    <a:bodyPr/>
                    <a:lstStyle/>
                    <a:p>
                      <a:r>
                        <a:rPr lang="el-GR" sz="1400" dirty="0"/>
                        <a:t>Εκτιμώμενη</a:t>
                      </a:r>
                      <a:r>
                        <a:rPr lang="el-GR" sz="1400" baseline="0" dirty="0"/>
                        <a:t> </a:t>
                      </a:r>
                      <a:r>
                        <a:rPr lang="el-GR" sz="1400" dirty="0"/>
                        <a:t>ολοκλήρωση: 2 έτη από την υπογραφή της σύμβασης</a:t>
                      </a:r>
                      <a:endParaRPr lang="x-none" sz="1400" dirty="0"/>
                    </a:p>
                  </a:txBody>
                  <a:tcPr marL="91443" marR="91443" marT="45731" marB="4573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8285">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Έχει ανακηρυχθεί προσωρινός ανάδοχος. Σε φάση ολοκλήρωσης της οριστικοποίησης των συμβατικών. Ο φάκελος του έργου έχει αποσταλεί για προσυμβατικό έλεγχο στο Ελεγκτικό Συνέδριο. </a:t>
                      </a:r>
                    </a:p>
                  </a:txBody>
                  <a:tcPr marL="91443" marR="91443" marT="45731" marB="4573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5" name="Table 3">
            <a:extLst>
              <a:ext uri="{FF2B5EF4-FFF2-40B4-BE49-F238E27FC236}">
                <a16:creationId xmlns:a16="http://schemas.microsoft.com/office/drawing/2014/main" id="{E5718899-F16B-D000-C72A-4E852A4B9C4A}"/>
              </a:ext>
            </a:extLst>
          </p:cNvPr>
          <p:cNvGraphicFramePr>
            <a:graphicFrameLocks noGrp="1"/>
          </p:cNvGraphicFramePr>
          <p:nvPr/>
        </p:nvGraphicFramePr>
        <p:xfrm>
          <a:off x="342900" y="4946650"/>
          <a:ext cx="11233150" cy="150177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860">
                <a:tc>
                  <a:txBody>
                    <a:bodyPr/>
                    <a:lstStyle/>
                    <a:p>
                      <a:r>
                        <a:rPr lang="el-GR" sz="1400" b="1" i="1" dirty="0"/>
                        <a:t>Ενεργειακή αναβάθμιση του κτιρίου της Εθνικής Σχολής Δικαστικών Λειτουργών στην Καλαμαριά</a:t>
                      </a:r>
                    </a:p>
                  </a:txBody>
                  <a:tcPr marL="91443" marR="91443" marT="45722" marB="45722">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60">
                <a:tc>
                  <a:txBody>
                    <a:bodyPr/>
                    <a:lstStyle/>
                    <a:p>
                      <a:r>
                        <a:rPr lang="el-GR" sz="1400" dirty="0"/>
                        <a:t>Προϋπολογισμός: 2,34 εκατ. €</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195">
                <a:tc>
                  <a:txBody>
                    <a:bodyPr/>
                    <a:lstStyle/>
                    <a:p>
                      <a:r>
                        <a:rPr lang="el-GR" sz="1400" dirty="0"/>
                        <a:t>Εκτιμώμενη</a:t>
                      </a:r>
                      <a:r>
                        <a:rPr lang="el-GR" sz="1400" baseline="0" dirty="0"/>
                        <a:t> </a:t>
                      </a:r>
                      <a:r>
                        <a:rPr lang="el-GR" sz="1400" dirty="0"/>
                        <a:t>ολοκλήρωση: 27.10.2025</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6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Εκτελεσμένες</a:t>
                      </a:r>
                      <a:r>
                        <a:rPr lang="el-GR" sz="1400" b="0" i="0" u="none" strike="noStrike" cap="none" baseline="0" dirty="0">
                          <a:solidFill>
                            <a:schemeClr val="tx1"/>
                          </a:solidFill>
                          <a:effectLst/>
                          <a:latin typeface="+mn-lt"/>
                          <a:ea typeface="+mn-ea"/>
                          <a:cs typeface="+mn-cs"/>
                          <a:sym typeface="Arial"/>
                        </a:rPr>
                        <a:t> εργασίες αποξηλώσεων, μονώσεων και </a:t>
                      </a:r>
                      <a:r>
                        <a:rPr lang="el-GR" sz="1400" b="0" i="0" u="none" strike="noStrike" cap="none" baseline="0" dirty="0" err="1">
                          <a:solidFill>
                            <a:schemeClr val="tx1"/>
                          </a:solidFill>
                          <a:effectLst/>
                          <a:latin typeface="+mn-lt"/>
                          <a:ea typeface="+mn-ea"/>
                          <a:cs typeface="+mn-cs"/>
                          <a:sym typeface="Arial"/>
                        </a:rPr>
                        <a:t>θερμοπρόσοψης</a:t>
                      </a:r>
                      <a:r>
                        <a:rPr lang="el-GR" sz="1400" b="0" i="0" u="none" strike="noStrike" cap="none" dirty="0">
                          <a:solidFill>
                            <a:schemeClr val="tx1"/>
                          </a:solidFill>
                          <a:effectLst/>
                          <a:latin typeface="+mn-lt"/>
                          <a:ea typeface="+mn-ea"/>
                          <a:cs typeface="+mn-cs"/>
                          <a:sym typeface="Arial"/>
                        </a:rPr>
                        <a:t>. </a:t>
                      </a:r>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1">
          <a:extLst>
            <a:ext uri="{FF2B5EF4-FFF2-40B4-BE49-F238E27FC236}">
              <a16:creationId xmlns:a16="http://schemas.microsoft.com/office/drawing/2014/main" id="{ACAED72A-4E3D-BEB8-9F02-D5E1B928F92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A48572CE-F58A-25BB-EB3A-78974843B360}"/>
              </a:ext>
            </a:extLst>
          </p:cNvPr>
          <p:cNvSpPr txBox="1">
            <a:spLocks/>
          </p:cNvSpPr>
          <p:nvPr/>
        </p:nvSpPr>
        <p:spPr>
          <a:xfrm>
            <a:off x="338662" y="134531"/>
            <a:ext cx="11514667" cy="459028"/>
          </a:xfrm>
          <a:prstGeom prst="rect">
            <a:avLst/>
          </a:prstGeom>
          <a:solidFill>
            <a:srgbClr val="5B9BD5">
              <a:lumMod val="75000"/>
            </a:srgbClr>
          </a:solid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253356"/>
              </a:buClr>
              <a:buSzPts val="3200"/>
              <a:buFont typeface="Helvetica Neue"/>
              <a:buNone/>
              <a:defRPr sz="4400" b="1" kern="1200">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l-GR" sz="2600" dirty="0">
                <a:solidFill>
                  <a:sysClr val="window" lastClr="FFFFFF"/>
                </a:solidFill>
              </a:rPr>
              <a:t>Τι σημαίνει διπλή σύγκλιση | Ευρώπη &amp; Ελληνική Επικράτεια </a:t>
            </a:r>
            <a:endParaRPr lang="x-none" sz="2600" dirty="0">
              <a:solidFill>
                <a:sysClr val="window" lastClr="FFFFFF"/>
              </a:solidFill>
            </a:endParaRPr>
          </a:p>
        </p:txBody>
      </p:sp>
      <p:pic>
        <p:nvPicPr>
          <p:cNvPr id="3" name="Εικόνα 2"/>
          <p:cNvPicPr>
            <a:picLocks noChangeAspect="1"/>
          </p:cNvPicPr>
          <p:nvPr/>
        </p:nvPicPr>
        <p:blipFill rotWithShape="1">
          <a:blip r:embed="rId3">
            <a:extLst>
              <a:ext uri="{28A0092B-C50C-407E-A947-70E740481C1C}">
                <a14:useLocalDpi xmlns:a14="http://schemas.microsoft.com/office/drawing/2010/main" val="0"/>
              </a:ext>
            </a:extLst>
          </a:blip>
          <a:srcRect t="16940"/>
          <a:stretch/>
        </p:blipFill>
        <p:spPr>
          <a:xfrm>
            <a:off x="2195267" y="860688"/>
            <a:ext cx="7421344" cy="6102414"/>
          </a:xfrm>
          <a:prstGeom prst="rect">
            <a:avLst/>
          </a:prstGeom>
        </p:spPr>
      </p:pic>
    </p:spTree>
    <p:extLst>
      <p:ext uri="{BB962C8B-B14F-4D97-AF65-F5344CB8AC3E}">
        <p14:creationId xmlns:p14="http://schemas.microsoft.com/office/powerpoint/2010/main" val="1172834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B03B-9754-D818-E6E7-1C449A925174}"/>
              </a:ext>
            </a:extLst>
          </p:cNvPr>
          <p:cNvSpPr>
            <a:spLocks noGrp="1"/>
          </p:cNvSpPr>
          <p:nvPr>
            <p:ph type="title"/>
          </p:nvPr>
        </p:nvSpPr>
        <p:spPr>
          <a:xfrm>
            <a:off x="344488" y="263525"/>
            <a:ext cx="11503025" cy="606425"/>
          </a:xfrm>
        </p:spPr>
        <p:txBody>
          <a:bodyPr/>
          <a:lstStyle/>
          <a:p>
            <a:pPr eaLnBrk="1" fontAlgn="auto" hangingPunct="1">
              <a:defRPr/>
            </a:pPr>
            <a:r>
              <a:rPr lang="el-GR" sz="3200" dirty="0"/>
              <a:t>Άλλες υποδομές</a:t>
            </a:r>
            <a:endParaRPr lang="x-none" sz="3200" dirty="0"/>
          </a:p>
        </p:txBody>
      </p:sp>
      <p:graphicFrame>
        <p:nvGraphicFramePr>
          <p:cNvPr id="3" name="Table 3">
            <a:extLst>
              <a:ext uri="{FF2B5EF4-FFF2-40B4-BE49-F238E27FC236}">
                <a16:creationId xmlns:a16="http://schemas.microsoft.com/office/drawing/2014/main" id="{4CB236A7-A288-FF46-9996-0A235BD77452}"/>
              </a:ext>
            </a:extLst>
          </p:cNvPr>
          <p:cNvGraphicFramePr>
            <a:graphicFrameLocks noGrp="1"/>
          </p:cNvGraphicFramePr>
          <p:nvPr/>
        </p:nvGraphicFramePr>
        <p:xfrm>
          <a:off x="344488" y="1214438"/>
          <a:ext cx="11233150" cy="1501775"/>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860">
                <a:tc>
                  <a:txBody>
                    <a:bodyPr/>
                    <a:lstStyle/>
                    <a:p>
                      <a:r>
                        <a:rPr lang="el-GR" sz="1400" b="1" i="1" dirty="0"/>
                        <a:t>Ανέγερση</a:t>
                      </a:r>
                      <a:r>
                        <a:rPr lang="el-GR" sz="1400" b="1" i="1" baseline="0" dirty="0"/>
                        <a:t> 25</a:t>
                      </a:r>
                      <a:r>
                        <a:rPr lang="el-GR" sz="1400" b="1" i="1" baseline="30000" dirty="0"/>
                        <a:t>ου</a:t>
                      </a:r>
                      <a:r>
                        <a:rPr lang="el-GR" sz="1400" b="1" i="1" baseline="0" dirty="0"/>
                        <a:t> Ολοήμερου Δημοτικού Σχολείου </a:t>
                      </a:r>
                      <a:r>
                        <a:rPr lang="el-GR" sz="1400" b="1" i="1" baseline="0" dirty="0" err="1"/>
                        <a:t>Ευόσμου</a:t>
                      </a:r>
                      <a:endParaRPr lang="x-none" sz="1400" b="1" i="1" dirty="0"/>
                    </a:p>
                  </a:txBody>
                  <a:tcPr marL="91443" marR="91443" marT="45722" marB="45722">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60">
                <a:tc>
                  <a:txBody>
                    <a:bodyPr/>
                    <a:lstStyle/>
                    <a:p>
                      <a:r>
                        <a:rPr lang="el-GR" sz="1400" dirty="0"/>
                        <a:t>Προϋπολογισμός: </a:t>
                      </a:r>
                      <a:r>
                        <a:rPr lang="el-GR" sz="1400" dirty="0">
                          <a:solidFill>
                            <a:schemeClr val="tx1"/>
                          </a:solidFill>
                        </a:rPr>
                        <a:t>4,2 ε</a:t>
                      </a:r>
                      <a:r>
                        <a:rPr lang="el-GR" sz="1400" dirty="0"/>
                        <a:t>κατ. €</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195">
                <a:tc>
                  <a:txBody>
                    <a:bodyPr/>
                    <a:lstStyle/>
                    <a:p>
                      <a:r>
                        <a:rPr lang="el-GR" sz="1400" dirty="0"/>
                        <a:t>Εκτιμώμενη</a:t>
                      </a:r>
                      <a:r>
                        <a:rPr lang="el-GR" sz="1400" baseline="0" dirty="0"/>
                        <a:t> </a:t>
                      </a:r>
                      <a:r>
                        <a:rPr lang="el-GR" sz="1400" dirty="0"/>
                        <a:t>ολοκλήρωση: 16.05.2025</a:t>
                      </a:r>
                      <a:endParaRPr lang="x-none" sz="1400" dirty="0"/>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60">
                <a:tc>
                  <a:txBody>
                    <a:bodyPr/>
                    <a:lstStyle/>
                    <a:p>
                      <a:r>
                        <a:rPr lang="el-GR" sz="1400" b="0" i="0" u="none" strike="noStrike" cap="none" dirty="0">
                          <a:solidFill>
                            <a:schemeClr val="tx1"/>
                          </a:solidFill>
                          <a:effectLst/>
                          <a:latin typeface="+mn-lt"/>
                          <a:ea typeface="+mn-ea"/>
                          <a:cs typeface="+mn-cs"/>
                          <a:sym typeface="Arial"/>
                        </a:rPr>
                        <a:t>Πρόοδος υλοποίησης: Εκτελεσμένες εργασίες σκυροδεμάτων υπογείου και ισογείου. Εκτελούνται εργασίες των τοίχων πλήρωσης.  </a:t>
                      </a:r>
                      <a:endParaRPr lang="x-none" sz="1400" dirty="0">
                        <a:solidFill>
                          <a:schemeClr val="tx1"/>
                        </a:solidFill>
                      </a:endParaRPr>
                    </a:p>
                  </a:txBody>
                  <a:tcPr marL="91443" marR="91443" marT="45722" marB="45722">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2C9510E2-8B8D-B047-F404-6E4EA215A827}"/>
              </a:ext>
            </a:extLst>
          </p:cNvPr>
          <p:cNvGraphicFramePr>
            <a:graphicFrameLocks noGrp="1"/>
          </p:cNvGraphicFramePr>
          <p:nvPr/>
        </p:nvGraphicFramePr>
        <p:xfrm>
          <a:off x="344488" y="2787650"/>
          <a:ext cx="11233150" cy="1649413"/>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930">
                <a:tc>
                  <a:txBody>
                    <a:bodyPr/>
                    <a:lstStyle/>
                    <a:p>
                      <a:r>
                        <a:rPr lang="el-GR" sz="1400" b="1" i="1" dirty="0"/>
                        <a:t>Αποκατάσταση του εξωτερικού </a:t>
                      </a:r>
                      <a:r>
                        <a:rPr lang="el-GR" sz="1400" b="1" i="1" dirty="0" err="1"/>
                        <a:t>περιτυπώματος</a:t>
                      </a:r>
                      <a:r>
                        <a:rPr lang="el-GR" sz="1400" b="1" i="1" baseline="0" dirty="0"/>
                        <a:t> του Κτιρίου Διοίκησης του Γ.Ν.Θ. «Γ. Παπανικολάου»</a:t>
                      </a:r>
                      <a:endParaRPr lang="el-GR" sz="1400" b="1" i="1" dirty="0"/>
                    </a:p>
                  </a:txBody>
                  <a:tcPr marL="91443" marR="91443" marT="45731" marB="45731">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930">
                <a:tc>
                  <a:txBody>
                    <a:bodyPr/>
                    <a:lstStyle/>
                    <a:p>
                      <a:r>
                        <a:rPr lang="el-GR" sz="1400" dirty="0"/>
                        <a:t>Προϋπολογισμός: 124.000 €</a:t>
                      </a:r>
                      <a:endParaRPr lang="x-none" sz="1400" dirty="0"/>
                    </a:p>
                  </a:txBody>
                  <a:tcPr marL="91443" marR="91443" marT="45731" marB="4573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268">
                <a:tc>
                  <a:txBody>
                    <a:bodyPr/>
                    <a:lstStyle/>
                    <a:p>
                      <a:r>
                        <a:rPr lang="el-GR" sz="1400" dirty="0"/>
                        <a:t>Εκτιμώμενη</a:t>
                      </a:r>
                      <a:r>
                        <a:rPr lang="el-GR" sz="1400" baseline="0" dirty="0"/>
                        <a:t> </a:t>
                      </a:r>
                      <a:r>
                        <a:rPr lang="el-GR" sz="1400" dirty="0"/>
                        <a:t>ολοκλήρωση: 16.11.2024</a:t>
                      </a:r>
                      <a:endParaRPr lang="x-none" sz="1400" dirty="0"/>
                    </a:p>
                  </a:txBody>
                  <a:tcPr marL="91443" marR="91443" marT="45731" marB="4573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8285">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Έχει γίνει εγκατάσταση εργολάβου και έναρξη εργασιών. Πρόκειται για εργασίες αποκατάστασης των επιχρισμάτων,</a:t>
                      </a:r>
                      <a:r>
                        <a:rPr lang="el-GR" sz="1400" b="0" i="0" u="none" strike="noStrike" cap="none" baseline="0" dirty="0">
                          <a:solidFill>
                            <a:schemeClr val="tx1"/>
                          </a:solidFill>
                          <a:effectLst/>
                          <a:latin typeface="+mn-lt"/>
                          <a:ea typeface="+mn-ea"/>
                          <a:cs typeface="+mn-cs"/>
                          <a:sym typeface="Arial"/>
                        </a:rPr>
                        <a:t> καθώς και των χρωμάτων των όψεων του κτιρίου του Νοσοκομείου.</a:t>
                      </a:r>
                      <a:r>
                        <a:rPr lang="el-GR" sz="1400" b="0" i="0" u="none" strike="noStrike" cap="none" dirty="0">
                          <a:solidFill>
                            <a:schemeClr val="tx1"/>
                          </a:solidFill>
                          <a:effectLst/>
                          <a:latin typeface="+mn-lt"/>
                          <a:ea typeface="+mn-ea"/>
                          <a:cs typeface="+mn-cs"/>
                          <a:sym typeface="Arial"/>
                        </a:rPr>
                        <a:t> </a:t>
                      </a:r>
                    </a:p>
                  </a:txBody>
                  <a:tcPr marL="91443" marR="91443" marT="45731" marB="45731">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5" name="Table 3">
            <a:extLst>
              <a:ext uri="{FF2B5EF4-FFF2-40B4-BE49-F238E27FC236}">
                <a16:creationId xmlns:a16="http://schemas.microsoft.com/office/drawing/2014/main" id="{7918624E-8585-76CC-F3EC-FCE0C078FD15}"/>
              </a:ext>
            </a:extLst>
          </p:cNvPr>
          <p:cNvGraphicFramePr>
            <a:graphicFrameLocks noGrp="1"/>
          </p:cNvGraphicFramePr>
          <p:nvPr/>
        </p:nvGraphicFramePr>
        <p:xfrm>
          <a:off x="342900" y="4518025"/>
          <a:ext cx="11233150" cy="1862138"/>
        </p:xfrm>
        <a:graphic>
          <a:graphicData uri="http://schemas.openxmlformats.org/drawingml/2006/table">
            <a:tbl>
              <a:tblPr firstRow="1" bandRow="1"/>
              <a:tblGrid>
                <a:gridCol w="11233150">
                  <a:extLst>
                    <a:ext uri="{9D8B030D-6E8A-4147-A177-3AD203B41FA5}">
                      <a16:colId xmlns:a16="http://schemas.microsoft.com/office/drawing/2014/main" val="20000"/>
                    </a:ext>
                  </a:extLst>
                </a:gridCol>
              </a:tblGrid>
              <a:tr h="370793">
                <a:tc>
                  <a:txBody>
                    <a:bodyPr/>
                    <a:lstStyle/>
                    <a:p>
                      <a:r>
                        <a:rPr lang="el-GR" sz="1400" b="1" i="1" dirty="0"/>
                        <a:t>Επεμβάσεις ενεργειακής</a:t>
                      </a:r>
                      <a:r>
                        <a:rPr lang="el-GR" sz="1400" b="1" i="1" baseline="0" dirty="0"/>
                        <a:t> αναβάθμισης και εξοικονόμησης ενέργειας Γενικού Νοσοκομείου Θεσσαλονίκης «Άγιος Παύλος»</a:t>
                      </a:r>
                      <a:endParaRPr lang="el-GR" sz="1400" b="1" i="1" dirty="0"/>
                    </a:p>
                  </a:txBody>
                  <a:tcPr marL="91443" marR="91443" marT="45714" marB="45714">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793">
                <a:tc>
                  <a:txBody>
                    <a:bodyPr/>
                    <a:lstStyle/>
                    <a:p>
                      <a:r>
                        <a:rPr lang="el-GR" sz="1400" dirty="0"/>
                        <a:t>Προϋπολογισμός: 3,24 εκατ. €</a:t>
                      </a:r>
                      <a:endParaRPr lang="x-none" sz="1400" dirty="0"/>
                    </a:p>
                  </a:txBody>
                  <a:tcPr marL="91443" marR="91443" marT="45714" marB="45714">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125">
                <a:tc>
                  <a:txBody>
                    <a:bodyPr/>
                    <a:lstStyle/>
                    <a:p>
                      <a:r>
                        <a:rPr lang="el-GR" sz="1400" dirty="0"/>
                        <a:t>Εκτιμώμενη</a:t>
                      </a:r>
                      <a:r>
                        <a:rPr lang="el-GR" sz="1400" baseline="0" dirty="0"/>
                        <a:t> </a:t>
                      </a:r>
                      <a:r>
                        <a:rPr lang="el-GR" sz="1400" dirty="0"/>
                        <a:t>ολοκλήρωση: 17.09.2025</a:t>
                      </a:r>
                      <a:endParaRPr lang="x-none" sz="1400" dirty="0"/>
                    </a:p>
                  </a:txBody>
                  <a:tcPr marL="91443" marR="91443" marT="45714" marB="45714">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1427">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Πρόκειται</a:t>
                      </a:r>
                      <a:r>
                        <a:rPr lang="el-GR" sz="1400" b="0" i="0" u="none" strike="noStrike" cap="none" baseline="0" dirty="0">
                          <a:solidFill>
                            <a:schemeClr val="tx1"/>
                          </a:solidFill>
                          <a:effectLst/>
                          <a:latin typeface="+mn-lt"/>
                          <a:ea typeface="+mn-ea"/>
                          <a:cs typeface="+mn-cs"/>
                          <a:sym typeface="Arial"/>
                        </a:rPr>
                        <a:t> για επεμβάσεις ενεργειακής αναβάθμισης του κελύφους του Νοσοκομείου και αφορούν αντικατάσταση κουφωμάτων, εξωτερική θερμομόνωση τοίχων, </a:t>
                      </a:r>
                      <a:r>
                        <a:rPr lang="el-GR" sz="1400" b="0" i="0" u="none" strike="noStrike" cap="none" baseline="0" dirty="0" err="1">
                          <a:solidFill>
                            <a:schemeClr val="tx1"/>
                          </a:solidFill>
                          <a:effectLst/>
                          <a:latin typeface="+mn-lt"/>
                          <a:ea typeface="+mn-ea"/>
                          <a:cs typeface="+mn-cs"/>
                          <a:sym typeface="Arial"/>
                        </a:rPr>
                        <a:t>θερμοϋγρομόνωση</a:t>
                      </a:r>
                      <a:r>
                        <a:rPr lang="el-GR" sz="1400" b="0" i="0" u="none" strike="noStrike" cap="none" baseline="0" dirty="0">
                          <a:solidFill>
                            <a:schemeClr val="tx1"/>
                          </a:solidFill>
                          <a:effectLst/>
                          <a:latin typeface="+mn-lt"/>
                          <a:ea typeface="+mn-ea"/>
                          <a:cs typeface="+mn-cs"/>
                          <a:sym typeface="Arial"/>
                        </a:rPr>
                        <a:t> δώματος.</a:t>
                      </a:r>
                    </a:p>
                    <a:p>
                      <a:pPr algn="just"/>
                      <a:r>
                        <a:rPr lang="el-GR" sz="1400" b="0" i="0" u="none" strike="noStrike" cap="none" dirty="0">
                          <a:solidFill>
                            <a:schemeClr val="tx1"/>
                          </a:solidFill>
                          <a:effectLst/>
                          <a:latin typeface="+mn-lt"/>
                          <a:ea typeface="+mn-ea"/>
                          <a:cs typeface="+mn-cs"/>
                          <a:sym typeface="Arial"/>
                        </a:rPr>
                        <a:t> Επίσης θα πραγματοποιηθούν αναβαθμίσεις,</a:t>
                      </a:r>
                      <a:r>
                        <a:rPr lang="el-GR" sz="1400" b="0" i="0" u="none" strike="noStrike" cap="none" baseline="0" dirty="0">
                          <a:solidFill>
                            <a:schemeClr val="tx1"/>
                          </a:solidFill>
                          <a:effectLst/>
                          <a:latin typeface="+mn-lt"/>
                          <a:ea typeface="+mn-ea"/>
                          <a:cs typeface="+mn-cs"/>
                          <a:sym typeface="Arial"/>
                        </a:rPr>
                        <a:t> αποκαταστάσεις και εκσυγχρονισμός στις Η/Μ εγκαταστάσεις.</a:t>
                      </a:r>
                      <a:endParaRPr lang="el-GR" sz="1400" b="0" i="0" u="none" strike="noStrike" cap="none" dirty="0">
                        <a:solidFill>
                          <a:schemeClr val="tx1"/>
                        </a:solidFill>
                        <a:effectLst/>
                        <a:latin typeface="+mn-lt"/>
                        <a:ea typeface="+mn-ea"/>
                        <a:cs typeface="+mn-cs"/>
                        <a:sym typeface="Arial"/>
                      </a:endParaRPr>
                    </a:p>
                  </a:txBody>
                  <a:tcPr marL="91443" marR="91443" marT="45714" marB="45714">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C5856-9D0D-1432-2B64-C743BB072A19}"/>
              </a:ext>
            </a:extLst>
          </p:cNvPr>
          <p:cNvSpPr txBox="1"/>
          <p:nvPr/>
        </p:nvSpPr>
        <p:spPr>
          <a:xfrm>
            <a:off x="3713920" y="1597290"/>
            <a:ext cx="7166090" cy="34163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374C81"/>
                </a:solidFill>
                <a:effectLst/>
                <a:uLnTx/>
                <a:uFillTx/>
                <a:latin typeface="Arial"/>
                <a:ea typeface="Calibri" panose="020F0502020204030204"/>
                <a:cs typeface="Calibri" panose="020F0502020204030204"/>
              </a:rPr>
              <a:t>Περιβάλλον, αναπλάσεις &amp; δημόσιος χώρος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600" b="1" i="0" u="none" strike="noStrike" kern="1200" cap="none" spc="0" normalizeH="0" baseline="0" noProof="0" dirty="0">
              <a:ln>
                <a:noFill/>
              </a:ln>
              <a:solidFill>
                <a:srgbClr val="374C81"/>
              </a:solidFill>
              <a:effectLst/>
              <a:uLnTx/>
              <a:uFillTx/>
              <a:latin typeface="Aria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600" b="1" i="0" u="none" strike="noStrike" kern="1200" cap="none" spc="0" normalizeH="0" baseline="0" noProof="0" dirty="0">
              <a:ln>
                <a:noFill/>
              </a:ln>
              <a:solidFill>
                <a:srgbClr val="374C81"/>
              </a:solidFill>
              <a:effectLst/>
              <a:uLnTx/>
              <a:uFillTx/>
              <a:latin typeface="Arial"/>
              <a:ea typeface="Calibri" panose="020F0502020204030204"/>
              <a:cs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374C81"/>
                </a:solidFill>
                <a:effectLst/>
                <a:uLnTx/>
                <a:uFillTx/>
                <a:latin typeface="Arial"/>
                <a:ea typeface="Calibri" panose="020F0502020204030204"/>
                <a:cs typeface="Calibri" panose="020F0502020204030204"/>
              </a:rPr>
              <a:t>Υπουργείο Περιβάλλοντος &amp; Ενέργειας</a:t>
            </a:r>
            <a:endParaRPr kumimoji="0" lang="x-none" sz="3600" b="1" i="0" u="none" strike="noStrike" kern="1200" cap="none" spc="0" normalizeH="0" baseline="0" noProof="0" dirty="0">
              <a:ln>
                <a:noFill/>
              </a:ln>
              <a:solidFill>
                <a:srgbClr val="374C81"/>
              </a:solidFill>
              <a:effectLst/>
              <a:uLnTx/>
              <a:uFillTx/>
              <a:latin typeface="Arial"/>
              <a:ea typeface="Calibri" panose="020F0502020204030204"/>
              <a:cs typeface="Calibri" panose="020F0502020204030204"/>
            </a:endParaRPr>
          </a:p>
        </p:txBody>
      </p:sp>
    </p:spTree>
    <p:extLst>
      <p:ext uri="{BB962C8B-B14F-4D97-AF65-F5344CB8AC3E}">
        <p14:creationId xmlns:p14="http://schemas.microsoft.com/office/powerpoint/2010/main" val="3655411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err="1"/>
              <a:t>Περιαστικά</a:t>
            </a:r>
            <a:r>
              <a:rPr lang="el-GR" dirty="0"/>
              <a:t> δάση</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298048"/>
          <a:ext cx="11232788" cy="263144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err="1">
                          <a:solidFill>
                            <a:schemeClr val="tx1"/>
                          </a:solidFill>
                        </a:rPr>
                        <a:t>Περιαστικό</a:t>
                      </a:r>
                      <a:r>
                        <a:rPr lang="el-GR" b="1" i="1" dirty="0">
                          <a:solidFill>
                            <a:schemeClr val="tx1"/>
                          </a:solidFill>
                        </a:rPr>
                        <a:t> Δάσος του Δήμου Παύλου Μελά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Δωρεά Σταύρου Ανδρεάδη</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algn="just"/>
                      <a:r>
                        <a:rPr lang="el-GR" sz="1400" b="0" i="0" u="none" strike="noStrike" cap="none" dirty="0">
                          <a:solidFill>
                            <a:schemeClr val="tx1"/>
                          </a:solidFill>
                          <a:effectLst/>
                          <a:latin typeface="+mn-lt"/>
                          <a:ea typeface="+mn-ea"/>
                          <a:cs typeface="+mn-cs"/>
                          <a:sym typeface="Arial"/>
                        </a:rPr>
                        <a:t>Αναδάσωση και βελτίωση της βλάστησης στη δασική θέση «Ρέμα Μύλος» του δήμου Παύλου Μελά Π.Ε. Θεσσαλονίκης. Δημιουργία ενός </a:t>
                      </a:r>
                      <a:r>
                        <a:rPr lang="el-GR" sz="1400" b="0" i="0" u="none" strike="noStrike" cap="none" dirty="0" err="1">
                          <a:solidFill>
                            <a:schemeClr val="tx1"/>
                          </a:solidFill>
                          <a:effectLst/>
                          <a:latin typeface="+mn-lt"/>
                          <a:ea typeface="+mn-ea"/>
                          <a:cs typeface="+mn-cs"/>
                          <a:sym typeface="Arial"/>
                        </a:rPr>
                        <a:t>περιαστικού</a:t>
                      </a:r>
                      <a:r>
                        <a:rPr lang="el-GR" sz="1400" b="0" i="0" u="none" strike="noStrike" cap="none" dirty="0">
                          <a:solidFill>
                            <a:schemeClr val="tx1"/>
                          </a:solidFill>
                          <a:effectLst/>
                          <a:latin typeface="+mn-lt"/>
                          <a:ea typeface="+mn-ea"/>
                          <a:cs typeface="+mn-cs"/>
                          <a:sym typeface="Arial"/>
                        </a:rPr>
                        <a:t> δάσους αναψυχής εμβαδού 3.000 περίπου στρεμμάτων.</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Ο ανάδοχος  -  δωρητής, έχει προσκομίσει ένα master plan με τις προτεινόμενες επεμβάσεις. Μετά τις σχετικές διαβουλεύσεις με τις αρμόδιες δασικές υπηρεσίες, υποβάλλονται σταδιακά οι επιμέρους και εξειδικευμένες πλέον μελέτες. Έχουν εκδοθεί οι απαιτούμενες διοικητικές πράξεις και έχει εκδοθεί το πρωτόκολλο εγκατάστασης της αναδόχου εταιρείας και των εργοληπτικών εταιρειών που θα υλοποιήσουν το έργο. Έχουν ξεκινήσει τα έργα βελτίωσης των δρόμων πρόσβασης και προσπέλασης και αναμένονται να ξεκινήσουν οι εργασίες προστασίας των εγκαταστάσεων και των υποδομών συμπεριλαμβανομένων και των εργασιών περίφραξης της έκτασης.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772FD998-A4ED-E473-348F-999FDC079D6E}"/>
              </a:ext>
            </a:extLst>
          </p:cNvPr>
          <p:cNvGraphicFramePr>
            <a:graphicFrameLocks noGrp="1"/>
          </p:cNvGraphicFramePr>
          <p:nvPr/>
        </p:nvGraphicFramePr>
        <p:xfrm>
          <a:off x="344311" y="4358292"/>
          <a:ext cx="11232788" cy="1102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err="1">
                          <a:solidFill>
                            <a:schemeClr val="tx1"/>
                          </a:solidFill>
                        </a:rPr>
                        <a:t>Περιαστικό</a:t>
                      </a:r>
                      <a:r>
                        <a:rPr lang="el-GR" b="1" i="1" dirty="0">
                          <a:solidFill>
                            <a:schemeClr val="tx1"/>
                          </a:solidFill>
                        </a:rPr>
                        <a:t> δάσος </a:t>
                      </a:r>
                      <a:r>
                        <a:rPr lang="el-GR" b="1" i="1" dirty="0" err="1">
                          <a:solidFill>
                            <a:schemeClr val="tx1"/>
                          </a:solidFill>
                        </a:rPr>
                        <a:t>Σέιχ</a:t>
                      </a:r>
                      <a:r>
                        <a:rPr lang="el-GR" b="1" i="1" dirty="0">
                          <a:solidFill>
                            <a:schemeClr val="tx1"/>
                          </a:solidFill>
                        </a:rPr>
                        <a:t> Σου</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Έχουν ολοκληρωθεί οι φυτεύσεις των 42.000 πλατυφύλλων και συνεχίζονται οι εργασίες καλλιέργειας και περιποίησης των φυτών. Νέο πρόγραμμα Antinero 2</a:t>
                      </a:r>
                      <a:r>
                        <a:rPr lang="en-US" sz="1400" b="0" i="0" u="none" strike="noStrike" cap="none" dirty="0">
                          <a:solidFill>
                            <a:schemeClr val="tx1"/>
                          </a:solidFill>
                          <a:effectLst/>
                          <a:latin typeface="+mn-lt"/>
                          <a:ea typeface="+mn-ea"/>
                          <a:cs typeface="+mn-cs"/>
                          <a:sym typeface="Arial"/>
                        </a:rPr>
                        <a:t> </a:t>
                      </a:r>
                      <a:r>
                        <a:rPr lang="el-GR" sz="1400" b="0" i="0" u="none" strike="noStrike" cap="none" dirty="0">
                          <a:solidFill>
                            <a:schemeClr val="tx1"/>
                          </a:solidFill>
                          <a:effectLst/>
                          <a:latin typeface="+mn-lt"/>
                          <a:ea typeface="+mn-ea"/>
                          <a:cs typeface="+mn-cs"/>
                          <a:sym typeface="Arial"/>
                        </a:rPr>
                        <a:t>προϋπολογισμού 7 εκατ. € για έργα καθαρισμού και συντήρησης του δασικού-οδικού δικτύου και απομάκρυνσης των υπολειμμάτων και της πιθανής καύσιμης δασικής ύλης.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168554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Άλλες αναπλάσεις &amp; δημόσιος χώρος </a:t>
            </a:r>
            <a:endParaRPr lang="x-none" dirty="0"/>
          </a:p>
        </p:txBody>
      </p:sp>
      <p:graphicFrame>
        <p:nvGraphicFramePr>
          <p:cNvPr id="4" name="Table 3">
            <a:extLst>
              <a:ext uri="{FF2B5EF4-FFF2-40B4-BE49-F238E27FC236}">
                <a16:creationId xmlns:a16="http://schemas.microsoft.com/office/drawing/2014/main" id="{7898C52B-F527-9814-3049-ED0133D63A9E}"/>
              </a:ext>
            </a:extLst>
          </p:cNvPr>
          <p:cNvGraphicFramePr>
            <a:graphicFrameLocks noGrp="1"/>
          </p:cNvGraphicFramePr>
          <p:nvPr/>
        </p:nvGraphicFramePr>
        <p:xfrm>
          <a:off x="299736" y="2994379"/>
          <a:ext cx="11232788" cy="14071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Αναπλάσεις μέσω του Ταμείου Ανάκαμψης και Ανθεκτικότητας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Αναπλάσεις στους Δήμους Θεσσαλονίκης (29,4 εκατ. €), Καλαμαριάς (8.5 εκατ. €), </a:t>
                      </a:r>
                      <a:r>
                        <a:rPr lang="el-GR" sz="1400" b="0" i="0" u="none" strike="noStrike" cap="none" dirty="0">
                          <a:solidFill>
                            <a:schemeClr val="tx1"/>
                          </a:solidFill>
                          <a:effectLst/>
                          <a:latin typeface="+mn-lt"/>
                          <a:ea typeface="+mn-ea"/>
                          <a:cs typeface="+mn-cs"/>
                          <a:sym typeface="Arial"/>
                        </a:rPr>
                        <a:t>Νέας Προποντίδας (8,3 εκατ. €), Πέλλας (12,4 εκατ. €), Βέροιας (8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a:t>
                      </a:r>
                      <a:r>
                        <a:rPr lang="el-GR" dirty="0"/>
                        <a:t>Θεσσαλονίκης (ανάθεση σύμβασης), Καλαμαριάς (εκτέλεση εργασιών), </a:t>
                      </a:r>
                      <a:r>
                        <a:rPr lang="el-GR" sz="1400" b="0" i="0" u="none" strike="noStrike" cap="none" dirty="0">
                          <a:solidFill>
                            <a:schemeClr val="tx1"/>
                          </a:solidFill>
                          <a:effectLst/>
                          <a:latin typeface="+mn-lt"/>
                          <a:ea typeface="+mn-ea"/>
                          <a:cs typeface="+mn-cs"/>
                          <a:sym typeface="Arial"/>
                        </a:rPr>
                        <a:t>Νέας Προποντίδας (</a:t>
                      </a:r>
                      <a:r>
                        <a:rPr lang="el-GR" dirty="0"/>
                        <a:t>εκτέλεση εργασιών</a:t>
                      </a:r>
                      <a:r>
                        <a:rPr lang="el-GR" sz="1400" b="0" i="0" u="none" strike="noStrike" cap="none" dirty="0">
                          <a:solidFill>
                            <a:schemeClr val="tx1"/>
                          </a:solidFill>
                          <a:effectLst/>
                          <a:latin typeface="+mn-lt"/>
                          <a:ea typeface="+mn-ea"/>
                          <a:cs typeface="+mn-cs"/>
                          <a:sym typeface="Arial"/>
                        </a:rPr>
                        <a:t>), Πέλλας (σε διαγωνιστική διαδικασία), Βέροιας (</a:t>
                      </a:r>
                      <a:r>
                        <a:rPr lang="el-GR" dirty="0"/>
                        <a:t>εκτέλεση εργασιών</a:t>
                      </a:r>
                      <a:r>
                        <a:rPr lang="el-GR" sz="1400" b="0" i="0" u="none" strike="noStrike" cap="none" dirty="0">
                          <a:solidFill>
                            <a:schemeClr val="tx1"/>
                          </a:solidFill>
                          <a:effectLst/>
                          <a:latin typeface="+mn-lt"/>
                          <a:ea typeface="+mn-ea"/>
                          <a:cs typeface="+mn-cs"/>
                          <a:sym typeface="Arial"/>
                        </a:rPr>
                        <a:t>)</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80916854"/>
                  </a:ext>
                </a:extLst>
              </a:tr>
            </a:tbl>
          </a:graphicData>
        </a:graphic>
      </p:graphicFrame>
      <p:graphicFrame>
        <p:nvGraphicFramePr>
          <p:cNvPr id="8" name="Table 3">
            <a:extLst>
              <a:ext uri="{FF2B5EF4-FFF2-40B4-BE49-F238E27FC236}">
                <a16:creationId xmlns:a16="http://schemas.microsoft.com/office/drawing/2014/main" id="{C0475303-397B-F61A-9672-18503FA712C2}"/>
              </a:ext>
            </a:extLst>
          </p:cNvPr>
          <p:cNvGraphicFramePr>
            <a:graphicFrameLocks noGrp="1"/>
          </p:cNvGraphicFramePr>
          <p:nvPr/>
        </p:nvGraphicFramePr>
        <p:xfrm>
          <a:off x="344311" y="1316002"/>
          <a:ext cx="11232788" cy="184404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Νέα Τοπικά Πολεοδομικά Σχέδια Δήμων Π.Ε. Θεσσαλονίκης </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9,95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Τα ΤΠΣ των δήμων Παύλου</a:t>
                      </a:r>
                      <a:r>
                        <a:rPr lang="el-GR" sz="1400" b="0" i="0" u="none" strike="noStrike" cap="none" baseline="0" dirty="0">
                          <a:solidFill>
                            <a:schemeClr val="tx1"/>
                          </a:solidFill>
                          <a:effectLst/>
                          <a:latin typeface="+mn-lt"/>
                          <a:ea typeface="+mn-ea"/>
                          <a:cs typeface="+mn-cs"/>
                          <a:sym typeface="Arial"/>
                        </a:rPr>
                        <a:t> Μελά και Αμπελοκήπων – Μενεμένης βρίσκονται στο Γ1 στάδιο της μελέτης. </a:t>
                      </a:r>
                      <a:r>
                        <a:rPr lang="el-GR" sz="1400" b="0" i="0" u="none" strike="noStrike" cap="none" dirty="0">
                          <a:solidFill>
                            <a:schemeClr val="tx1"/>
                          </a:solidFill>
                          <a:effectLst/>
                          <a:latin typeface="+mn-lt"/>
                          <a:ea typeface="+mn-ea"/>
                          <a:cs typeface="+mn-cs"/>
                          <a:sym typeface="Arial"/>
                        </a:rPr>
                        <a:t>Σε διαγωνιστική διαδικασία τα ΤΠΣ των δήμων Κορδελιού – Ευόσμου, Θερμαϊκού, Πυλαίας – Χορτιάτη, Θέρμης και Πολυγύρου. </a:t>
                      </a:r>
                      <a:endParaRPr lang="en-US" sz="1400" b="0" i="0" u="none" strike="noStrike"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3" name="Table 3">
            <a:extLst>
              <a:ext uri="{FF2B5EF4-FFF2-40B4-BE49-F238E27FC236}">
                <a16:creationId xmlns:a16="http://schemas.microsoft.com/office/drawing/2014/main" id="{FC1CCFAE-86A1-A2E2-2AE3-5676FBCF85A0}"/>
              </a:ext>
            </a:extLst>
          </p:cNvPr>
          <p:cNvGraphicFramePr>
            <a:graphicFrameLocks noGrp="1"/>
          </p:cNvGraphicFramePr>
          <p:nvPr/>
        </p:nvGraphicFramePr>
        <p:xfrm>
          <a:off x="344311" y="4605844"/>
          <a:ext cx="11232788" cy="162052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Ανάπλαση Στρατοπέδου Μεγάλου Αλεξάνδρου</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Αστική ανάπλαση και</a:t>
                      </a:r>
                      <a:r>
                        <a:rPr lang="el-GR" baseline="0" dirty="0"/>
                        <a:t> κ</a:t>
                      </a:r>
                      <a:r>
                        <a:rPr lang="el-GR" dirty="0"/>
                        <a:t>ατασκευή μεγάλου βιοκλιματικού κολυμβητικού συγκροτήματος (</a:t>
                      </a:r>
                      <a:r>
                        <a:rPr lang="el-GR" sz="1400" b="0" i="0" u="none" strike="noStrike" cap="none" dirty="0">
                          <a:solidFill>
                            <a:schemeClr val="tx1"/>
                          </a:solidFill>
                          <a:effectLst/>
                          <a:latin typeface="+mn-lt"/>
                          <a:ea typeface="+mn-ea"/>
                          <a:cs typeface="+mn-cs"/>
                          <a:sym typeface="Arial"/>
                        </a:rPr>
                        <a:t>κλειστή πισίνα ολυμπιακών διαστάσεων, κλειστή πισίνα εκμάθησης για παιδιά και ανοικτή πισίνα για τα αθλήματα της κολύμβησης, της συγχρονισμένης κολύμβησης, της υδατοσφαίρισης και των καταδύσεων</a:t>
                      </a:r>
                      <a:r>
                        <a:rPr lang="el-GR" dirty="0"/>
                        <a:t>)</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Πρόοδος υλοποίησης: Έχει εγκριθεί</a:t>
                      </a:r>
                      <a:r>
                        <a:rPr lang="el-GR" baseline="0" dirty="0"/>
                        <a:t> από το </a:t>
                      </a:r>
                      <a:r>
                        <a:rPr lang="el-GR" dirty="0"/>
                        <a:t>ΚΕΣΥΠΟΘΑ το ΕΠΣ. Το έργο της ανάπλασης έχει ενταχθεί στο ΤΑΑ και είναι σε διαγωνιστική διαδικασία.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89743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Παραλιακό Μέτωπο Θεσσαλονίκης | Δυτική Θεσσαλονίκη </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298048"/>
          <a:ext cx="11232788" cy="1659465"/>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Παραλιακό Μέτωπο Θεσσαλονίκης | Δυτική Θεσσαλονίκη</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a:t>
                      </a:r>
                    </a:p>
                    <a:p>
                      <a:r>
                        <a:rPr lang="el-GR" sz="1400" b="0" i="0" u="none" strike="noStrike" cap="none" dirty="0">
                          <a:solidFill>
                            <a:schemeClr val="tx1"/>
                          </a:solidFill>
                          <a:effectLst/>
                          <a:latin typeface="+mn-lt"/>
                          <a:ea typeface="+mn-ea"/>
                          <a:cs typeface="+mn-cs"/>
                          <a:sym typeface="Arial"/>
                        </a:rPr>
                        <a:t>Ειδικό Πολεοδομικό Σχέδιο (Ε.Π.Σ.) Παραλιακού Μετώπου</a:t>
                      </a:r>
                    </a:p>
                    <a:p>
                      <a:pPr algn="just"/>
                      <a:r>
                        <a:rPr lang="el-GR" sz="1400" b="0" i="0" u="none" strike="noStrike" cap="none" dirty="0">
                          <a:solidFill>
                            <a:schemeClr val="tx1"/>
                          </a:solidFill>
                          <a:effectLst/>
                          <a:latin typeface="+mn-lt"/>
                          <a:ea typeface="+mn-ea"/>
                          <a:cs typeface="+mn-cs"/>
                          <a:sym typeface="Arial"/>
                        </a:rPr>
                        <a:t>Καατέθηκαν οι μελέτες (τροποποίησης ΣΜΠΕ) στο ΥΠΕΝ.</a:t>
                      </a:r>
                      <a:r>
                        <a:rPr lang="el-GR" sz="1400" b="0" i="0" u="none" strike="noStrike" cap="none" baseline="0" dirty="0">
                          <a:solidFill>
                            <a:schemeClr val="tx1"/>
                          </a:solidFill>
                          <a:effectLst/>
                          <a:latin typeface="+mn-lt"/>
                          <a:ea typeface="+mn-ea"/>
                          <a:cs typeface="+mn-cs"/>
                          <a:sym typeface="Arial"/>
                        </a:rPr>
                        <a:t> </a:t>
                      </a:r>
                      <a:r>
                        <a:rPr lang="el-GR" sz="1400" b="0" i="0" u="none" strike="noStrike" cap="none" dirty="0">
                          <a:solidFill>
                            <a:schemeClr val="tx1"/>
                          </a:solidFill>
                          <a:effectLst/>
                          <a:latin typeface="+mn-lt"/>
                          <a:ea typeface="+mn-ea"/>
                          <a:cs typeface="+mn-cs"/>
                          <a:sym typeface="Arial"/>
                        </a:rPr>
                        <a:t>Τον</a:t>
                      </a:r>
                      <a:r>
                        <a:rPr lang="el-GR" sz="1400" b="0" i="0" u="none" strike="noStrike" cap="none" baseline="0" dirty="0">
                          <a:solidFill>
                            <a:schemeClr val="tx1"/>
                          </a:solidFill>
                          <a:effectLst/>
                          <a:latin typeface="+mn-lt"/>
                          <a:ea typeface="+mn-ea"/>
                          <a:cs typeface="+mn-cs"/>
                          <a:sym typeface="Arial"/>
                        </a:rPr>
                        <a:t> Μάρτιο </a:t>
                      </a:r>
                      <a:r>
                        <a:rPr lang="el-GR" sz="1400" b="0" i="0" u="none" strike="noStrike" cap="none" dirty="0">
                          <a:solidFill>
                            <a:schemeClr val="tx1"/>
                          </a:solidFill>
                          <a:effectLst/>
                          <a:latin typeface="+mn-lt"/>
                          <a:ea typeface="+mn-ea"/>
                          <a:cs typeface="+mn-cs"/>
                          <a:sym typeface="Arial"/>
                        </a:rPr>
                        <a:t>2024 επανυποβλήθηκε η Μελέτη Ειδικού Πολεοδομικού Σχεδίου και η ΣΜΠΕ και έχουν αποσταλεί από τη ΔΙΠΑ παρατηρήσεις.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43745">
                <a:tc>
                  <a:txBody>
                    <a:bodyPr/>
                    <a:lstStyle/>
                    <a:p>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3354408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fontScale="90000"/>
          </a:bodyPr>
          <a:lstStyle/>
          <a:p>
            <a:r>
              <a:rPr lang="el-GR" dirty="0"/>
              <a:t>Μητροπολιτικό Πάρκο Παύλου Μελά (ΜΠΠΜ) | Δυτική Θεσσαλονίκη </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298048"/>
          <a:ext cx="11232788" cy="111252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Περιβαλλοντική αναβάθμιση και απόδοση σε κοινή χρήση του Μητροπολιτικού Πάρκου Παύλου Μελά</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12,6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Σε εκτέλεση οι εργασίες. Το έργο μεταφέρθηκε στο ΕΣΠΑ 2021-2027. Φορέας υλοποίησης: Δήμος.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4"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2839372"/>
          <a:ext cx="11232788" cy="150169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Δημιουργική </a:t>
                      </a:r>
                      <a:r>
                        <a:rPr lang="el-GR" b="1" i="1" dirty="0" err="1"/>
                        <a:t>επανάχρηση</a:t>
                      </a:r>
                      <a:r>
                        <a:rPr lang="el-GR" b="1" i="1" dirty="0"/>
                        <a:t> κτηρίου στρατωνισμού του Μητροπολιτικού Πάρκου (πρώην στρατοπέδου) Παύλου Μελά</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6,9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dirty="0"/>
                        <a:t>Εκτιμώμενη</a:t>
                      </a:r>
                      <a:r>
                        <a:rPr lang="el-GR" baseline="0" dirty="0"/>
                        <a:t> </a:t>
                      </a:r>
                      <a:r>
                        <a:rPr lang="el-GR" dirty="0"/>
                        <a:t>ολοκλήρωση: Μάρτιος 2026</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Έχει γίνει η εγκατάσταση του αναδόχου και εκτελούνται εργασίες. Φορέας υλοποίησης: Δήμος.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3886574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Διαχείριση αποβλήτων</a:t>
            </a:r>
            <a:endParaRPr lang="x-none" dirty="0"/>
          </a:p>
        </p:txBody>
      </p:sp>
      <p:graphicFrame>
        <p:nvGraphicFramePr>
          <p:cNvPr id="4"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343216"/>
          <a:ext cx="11232788" cy="150169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Μονάδα Επεξεργασίας Αποβλήτων Δυτικού Τομέα Θεσσαλονίκης</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120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dirty="0"/>
                        <a:t>Εκτιμώμενη</a:t>
                      </a:r>
                      <a:r>
                        <a:rPr lang="el-GR" baseline="0" dirty="0"/>
                        <a:t> </a:t>
                      </a:r>
                      <a:r>
                        <a:rPr lang="el-GR" dirty="0"/>
                        <a:t>ολοκλήρωση: Υπογραφή σύμβασης μέχρι α εξάμηνο 2025, ολοκλήρωση β εξάμηνο 2027</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Προς ανάδειξη αναδόχου                                   Φορέας Υλοποίησης: ΦΟΔΣΑ Κεντρικής Μακεδονίας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6" name="Table 3">
            <a:extLst>
              <a:ext uri="{FF2B5EF4-FFF2-40B4-BE49-F238E27FC236}">
                <a16:creationId xmlns:a16="http://schemas.microsoft.com/office/drawing/2014/main" id="{A88CAE58-DEBE-9940-A9EE-E0A66642B531}"/>
              </a:ext>
            </a:extLst>
          </p:cNvPr>
          <p:cNvGraphicFramePr>
            <a:graphicFrameLocks noGrp="1"/>
          </p:cNvGraphicFramePr>
          <p:nvPr/>
        </p:nvGraphicFramePr>
        <p:xfrm>
          <a:off x="344311" y="3238906"/>
          <a:ext cx="11232788" cy="150169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Μονάδα Επεξεργασίας Αποβλήτων Ανατολικού Τομέα Θεσσαλονίκης</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110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dirty="0"/>
                        <a:t>Εκτιμώμενη</a:t>
                      </a:r>
                      <a:r>
                        <a:rPr lang="el-GR" baseline="0" dirty="0"/>
                        <a:t> </a:t>
                      </a:r>
                      <a:r>
                        <a:rPr lang="el-GR" dirty="0"/>
                        <a:t>ολοκλήρωση: Υπογραφή σύμβασης μέχρι τέλους 2024, ολοκλήρωση β εξάμηνο 2027</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Προς ανάδειξη αναδόχου                                   Φορέας Υλοποίησης: ΦΟΔΣΑ Κεντρικής Μακεδονίας</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1594286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Διαχείριση αστικών λυμάτων</a:t>
            </a:r>
            <a:endParaRPr lang="x-none" dirty="0"/>
          </a:p>
        </p:txBody>
      </p:sp>
      <p:graphicFrame>
        <p:nvGraphicFramePr>
          <p:cNvPr id="4"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343216"/>
          <a:ext cx="11232788" cy="150169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Ενεργειακή βελτίωση και λειτουργική αναβάθμιση ΕΕΛ Θεσσαλονίκης</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41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dirty="0"/>
                        <a:t>Εκτιμώμενη</a:t>
                      </a:r>
                      <a:r>
                        <a:rPr lang="el-GR" baseline="0" dirty="0"/>
                        <a:t> </a:t>
                      </a:r>
                      <a:r>
                        <a:rPr lang="el-GR" dirty="0"/>
                        <a:t>ολοκλήρωση: Α τρίμηνο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r>
                        <a:rPr lang="el-GR" sz="1400" b="0" i="0" u="none" strike="noStrike" cap="none" dirty="0">
                          <a:solidFill>
                            <a:schemeClr val="tx1"/>
                          </a:solidFill>
                          <a:effectLst/>
                          <a:latin typeface="+mn-lt"/>
                          <a:ea typeface="+mn-ea"/>
                          <a:cs typeface="+mn-cs"/>
                          <a:sym typeface="Arial"/>
                        </a:rPr>
                        <a:t>Φορέας Υλοποίησης: ΕΥΑΘ</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6" name="Table 3">
            <a:extLst>
              <a:ext uri="{FF2B5EF4-FFF2-40B4-BE49-F238E27FC236}">
                <a16:creationId xmlns:a16="http://schemas.microsoft.com/office/drawing/2014/main" id="{A88CAE58-DEBE-9940-A9EE-E0A66642B531}"/>
              </a:ext>
            </a:extLst>
          </p:cNvPr>
          <p:cNvGraphicFramePr>
            <a:graphicFrameLocks noGrp="1"/>
          </p:cNvGraphicFramePr>
          <p:nvPr/>
        </p:nvGraphicFramePr>
        <p:xfrm>
          <a:off x="344311" y="3238906"/>
          <a:ext cx="11232788" cy="150169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Ενεργειακή βελτίωση και λειτουργική αναβάθμιση ΕΕΛ «Αινεία» στο </a:t>
                      </a:r>
                      <a:r>
                        <a:rPr lang="el-GR" b="1" i="1" dirty="0" err="1"/>
                        <a:t>Θερμαικό</a:t>
                      </a:r>
                      <a:endParaRPr lang="el-GR"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7,7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dirty="0"/>
                        <a:t>Εκτιμώμενη</a:t>
                      </a:r>
                      <a:r>
                        <a:rPr lang="el-GR" baseline="0" dirty="0"/>
                        <a:t> </a:t>
                      </a:r>
                      <a:r>
                        <a:rPr lang="el-GR" dirty="0"/>
                        <a:t>ολοκλήρωση: τέλος του 2027</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r>
                        <a:rPr lang="el-GR" sz="1400" b="0" i="0" u="none" strike="noStrike" cap="none" dirty="0">
                          <a:solidFill>
                            <a:schemeClr val="tx1"/>
                          </a:solidFill>
                          <a:effectLst/>
                          <a:latin typeface="+mn-lt"/>
                          <a:ea typeface="+mn-ea"/>
                          <a:cs typeface="+mn-cs"/>
                          <a:sym typeface="Arial"/>
                        </a:rPr>
                        <a:t>Φορέας Υλοποίησης: ΕΥΑΘ</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634309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Προστασία θαλάσσιου περιβάλλοντος</a:t>
            </a:r>
            <a:endParaRPr lang="x-none" dirty="0"/>
          </a:p>
        </p:txBody>
      </p:sp>
      <p:graphicFrame>
        <p:nvGraphicFramePr>
          <p:cNvPr id="4"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343216"/>
          <a:ext cx="11232788" cy="228600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Ανάπτυξη ειδικού προγράμματος μέτρων για την επίτευξη καλής περιβαλλοντικής κατάστασης του Θερμαϊκού κόλπου Θερμαϊκός κόλπος ως ειδική περιοχή μελέτης στο πλαίσιο εφαρμογής της Ευρωπαϊκής Οδηγίας πλαίσιο για τη Θαλάσσια στρατηγική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432846">
                <a:tc>
                  <a:txBody>
                    <a:bodyPr/>
                    <a:lstStyle/>
                    <a:p>
                      <a:r>
                        <a:rPr lang="el-GR" i="0" dirty="0"/>
                        <a:t>Ο Θερμαϊκός κόλπος αποτελεί έναν από τους τέσσερις κόλπους για την ανάπτυξη εξειδικευμένου προγράμματος μέτρων προστασίας του θαλάσσιου περιβάλλοντος, ως μέρος το έργου </a:t>
                      </a:r>
                      <a:r>
                        <a:rPr lang="el-GR" i="0" dirty="0" err="1"/>
                        <a:t>επικαιροποίησης</a:t>
                      </a:r>
                      <a:r>
                        <a:rPr lang="el-GR" i="0" dirty="0"/>
                        <a:t> των Προγραμμάτων Μέτρων για τη Θαλάσσια Στρατηγική της χώρας. Με το έργο υλοποιείται μία από τις δεσμεύσεις της Ελλάδας στη Διεθνή Διάσκεψη για τους Ωκεανούς (</a:t>
                      </a:r>
                      <a:r>
                        <a:rPr lang="el-GR" i="0" dirty="0" err="1"/>
                        <a:t>Our</a:t>
                      </a:r>
                      <a:r>
                        <a:rPr lang="el-GR" i="0" dirty="0"/>
                        <a:t> </a:t>
                      </a:r>
                      <a:r>
                        <a:rPr lang="el-GR" i="0" dirty="0" err="1"/>
                        <a:t>Ocean</a:t>
                      </a:r>
                      <a:r>
                        <a:rPr lang="el-GR" i="0" dirty="0"/>
                        <a:t> </a:t>
                      </a:r>
                      <a:r>
                        <a:rPr lang="el-GR" i="0" dirty="0" err="1"/>
                        <a:t>Conference</a:t>
                      </a:r>
                      <a:r>
                        <a:rPr lang="el-GR" i="0" dirty="0"/>
                        <a:t> 2024).</a:t>
                      </a:r>
                      <a:endParaRPr lang="x-none" i="0"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Προϋπολογισμός: 1 εκατ. </a:t>
                      </a:r>
                      <a:r>
                        <a:rPr lang="el-GR"/>
                        <a:t>€ </a:t>
                      </a:r>
                      <a:r>
                        <a:rPr lang="el-GR" i="1"/>
                        <a:t>(</a:t>
                      </a:r>
                      <a:r>
                        <a:rPr lang="el-GR" i="1" dirty="0"/>
                        <a:t>σύνολο έργου)</a:t>
                      </a:r>
                      <a:endParaRPr lang="x-none" i="1" dirty="0"/>
                    </a:p>
                    <a:p>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dirty="0"/>
                        <a:t>Πρόοδος υλοποίησης: Ολοκλήρωση διαδικασίας ένταξης του έργου στο ΕΣΠΑ</a:t>
                      </a:r>
                      <a:endParaRPr lang="x-none" dirty="0"/>
                    </a:p>
                    <a:p>
                      <a:pPr algn="just"/>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122687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Έργα ύδρευσης</a:t>
            </a:r>
            <a:endParaRPr lang="x-none" dirty="0"/>
          </a:p>
        </p:txBody>
      </p:sp>
      <p:graphicFrame>
        <p:nvGraphicFramePr>
          <p:cNvPr id="3" name="Table 2">
            <a:extLst>
              <a:ext uri="{FF2B5EF4-FFF2-40B4-BE49-F238E27FC236}">
                <a16:creationId xmlns:a16="http://schemas.microsoft.com/office/drawing/2014/main" id="{DC86BB58-7FFC-9775-840D-2456249900B4}"/>
              </a:ext>
            </a:extLst>
          </p:cNvPr>
          <p:cNvGraphicFramePr>
            <a:graphicFrameLocks noGrp="1"/>
          </p:cNvGraphicFramePr>
          <p:nvPr/>
        </p:nvGraphicFramePr>
        <p:xfrm>
          <a:off x="479606" y="1486091"/>
          <a:ext cx="11232788" cy="147320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Έργα ύδρευσης – εξοικονόμησης νερού μέσω του Ταμείου Ανάκαμψης και Ανθεκτικότητας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18,8 εκατ. € (πλέον ΦΠΑ) στην Περ. Κεντρικής Μακεδονίας</a:t>
                      </a:r>
                    </a:p>
                    <a:p>
                      <a:r>
                        <a:rPr lang="el-GR" dirty="0"/>
                        <a:t>4 έργα στην Π.Ε. Πέλλας (5,9 εκ €), 5 έργα στην Π.Ε. Πιερίας (4,26 εκ €), 1 έργο στην Π.Ε. Σερρών (4,4 εκ €), 1 </a:t>
                      </a:r>
                      <a:r>
                        <a:rPr lang="el-GR" dirty="0" err="1"/>
                        <a:t>έεγο</a:t>
                      </a:r>
                      <a:r>
                        <a:rPr lang="el-GR" dirty="0"/>
                        <a:t> στην Π.Ε. Κιλκίς (4,22 εκ €)</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a:t>
                      </a:r>
                      <a:r>
                        <a:rPr lang="el-GR" dirty="0"/>
                        <a:t>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80916854"/>
                  </a:ext>
                </a:extLst>
              </a:tr>
            </a:tbl>
          </a:graphicData>
        </a:graphic>
      </p:graphicFrame>
    </p:spTree>
    <p:extLst>
      <p:ext uri="{BB962C8B-B14F-4D97-AF65-F5344CB8AC3E}">
        <p14:creationId xmlns:p14="http://schemas.microsoft.com/office/powerpoint/2010/main" val="228670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9" name="Title 1"/>
          <p:cNvSpPr txBox="1"/>
          <p:nvPr/>
        </p:nvSpPr>
        <p:spPr>
          <a:xfrm>
            <a:off x="338662" y="134531"/>
            <a:ext cx="11514667" cy="459028"/>
          </a:xfrm>
          <a:prstGeom prst="rect">
            <a:avLst/>
          </a:prstGeom>
          <a:solidFill>
            <a:srgbClr val="5B9BD5">
              <a:lumMod val="75000"/>
            </a:srgbClr>
          </a:solid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253356"/>
              </a:buClr>
              <a:buSzPts val="3200"/>
              <a:buFont typeface="Helvetica Neue"/>
              <a:buNone/>
              <a:defRPr sz="4400" b="1" kern="1200">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l-GR" sz="2600" dirty="0">
                <a:solidFill>
                  <a:sysClr val="window" lastClr="FFFFFF"/>
                </a:solidFill>
              </a:rPr>
              <a:t>Εισροή κοινοτικών πόρων | Το παράδοξο της αναπτυξιακής υστέρησης</a:t>
            </a:r>
            <a:endParaRPr lang="x-none" sz="2600" dirty="0">
              <a:solidFill>
                <a:sysClr val="window" lastClr="FFFFFF"/>
              </a:solidFill>
            </a:endParaRPr>
          </a:p>
        </p:txBody>
      </p:sp>
      <p:graphicFrame>
        <p:nvGraphicFramePr>
          <p:cNvPr id="6" name="Γράφημα 5"/>
          <p:cNvGraphicFramePr>
            <a:graphicFrameLocks/>
          </p:cNvGraphicFramePr>
          <p:nvPr>
            <p:extLst>
              <p:ext uri="{D42A27DB-BD31-4B8C-83A1-F6EECF244321}">
                <p14:modId xmlns:p14="http://schemas.microsoft.com/office/powerpoint/2010/main" val="1537021470"/>
              </p:ext>
            </p:extLst>
          </p:nvPr>
        </p:nvGraphicFramePr>
        <p:xfrm>
          <a:off x="6935056" y="945222"/>
          <a:ext cx="4830764" cy="48567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Πίνακας 4"/>
          <p:cNvGraphicFramePr>
            <a:graphicFrameLocks noGrp="1"/>
          </p:cNvGraphicFramePr>
          <p:nvPr>
            <p:extLst>
              <p:ext uri="{D42A27DB-BD31-4B8C-83A1-F6EECF244321}">
                <p14:modId xmlns:p14="http://schemas.microsoft.com/office/powerpoint/2010/main" val="2128264003"/>
              </p:ext>
            </p:extLst>
          </p:nvPr>
        </p:nvGraphicFramePr>
        <p:xfrm>
          <a:off x="338662" y="1318996"/>
          <a:ext cx="6321083" cy="4353669"/>
        </p:xfrm>
        <a:graphic>
          <a:graphicData uri="http://schemas.openxmlformats.org/drawingml/2006/table">
            <a:tbl>
              <a:tblPr firstRow="1" bandRow="1">
                <a:tableStyleId>{5A111915-BE36-4E01-A7E5-04B1672EAD32}</a:tableStyleId>
              </a:tblPr>
              <a:tblGrid>
                <a:gridCol w="3270386">
                  <a:extLst>
                    <a:ext uri="{9D8B030D-6E8A-4147-A177-3AD203B41FA5}">
                      <a16:colId xmlns:a16="http://schemas.microsoft.com/office/drawing/2014/main" val="20000"/>
                    </a:ext>
                  </a:extLst>
                </a:gridCol>
                <a:gridCol w="3050697">
                  <a:extLst>
                    <a:ext uri="{9D8B030D-6E8A-4147-A177-3AD203B41FA5}">
                      <a16:colId xmlns:a16="http://schemas.microsoft.com/office/drawing/2014/main" val="20001"/>
                    </a:ext>
                  </a:extLst>
                </a:gridCol>
              </a:tblGrid>
              <a:tr h="550264">
                <a:tc>
                  <a:txBody>
                    <a:bodyPr/>
                    <a:lstStyle/>
                    <a:p>
                      <a:r>
                        <a:rPr lang="el-GR" sz="2000" dirty="0"/>
                        <a:t>Χρηματοδοτικό εργαλείο</a:t>
                      </a:r>
                    </a:p>
                  </a:txBody>
                  <a:tcPr/>
                </a:tc>
                <a:tc>
                  <a:txBody>
                    <a:bodyPr/>
                    <a:lstStyle/>
                    <a:p>
                      <a:pPr algn="ctr"/>
                      <a:r>
                        <a:rPr lang="el-GR" sz="2000" dirty="0"/>
                        <a:t>Προϋπολογισμός</a:t>
                      </a:r>
                    </a:p>
                  </a:txBody>
                  <a:tcPr/>
                </a:tc>
                <a:extLst>
                  <a:ext uri="{0D108BD9-81ED-4DB2-BD59-A6C34878D82A}">
                    <a16:rowId xmlns:a16="http://schemas.microsoft.com/office/drawing/2014/main" val="10000"/>
                  </a:ext>
                </a:extLst>
              </a:tr>
              <a:tr h="436970">
                <a:tc>
                  <a:txBody>
                    <a:bodyPr/>
                    <a:lstStyle/>
                    <a:p>
                      <a:r>
                        <a:rPr lang="el-GR" sz="2000" b="1" dirty="0"/>
                        <a:t>ΜΟΠ, Α’ ΚΠΣ, Β’ ΚΠΣ</a:t>
                      </a:r>
                    </a:p>
                  </a:txBody>
                  <a:tcPr>
                    <a:lnB w="12700" cap="flat" cmpd="sng" algn="ctr">
                      <a:solidFill>
                        <a:schemeClr val="tx1"/>
                      </a:solidFill>
                      <a:prstDash val="solid"/>
                      <a:round/>
                      <a:headEnd type="none" w="med" len="med"/>
                      <a:tailEnd type="none" w="med" len="med"/>
                    </a:lnB>
                    <a:solidFill>
                      <a:schemeClr val="bg1">
                        <a:lumMod val="75000"/>
                        <a:alpha val="49000"/>
                      </a:schemeClr>
                    </a:solidFill>
                  </a:tcPr>
                </a:tc>
                <a:tc>
                  <a:txBody>
                    <a:bodyPr/>
                    <a:lstStyle/>
                    <a:p>
                      <a:pPr algn="ctr"/>
                      <a:r>
                        <a:rPr lang="el-GR" sz="2000" dirty="0"/>
                        <a:t>36,5 χιλ. </a:t>
                      </a:r>
                      <a:r>
                        <a:rPr lang="en-GB" sz="2000" dirty="0"/>
                        <a:t>ECU</a:t>
                      </a:r>
                      <a:endParaRPr lang="el-GR" sz="2000" dirty="0"/>
                    </a:p>
                  </a:txBody>
                  <a:tcPr>
                    <a:lnB w="12700" cap="flat" cmpd="sng" algn="ctr">
                      <a:solidFill>
                        <a:schemeClr val="tx1"/>
                      </a:solidFill>
                      <a:prstDash val="solid"/>
                      <a:round/>
                      <a:headEnd type="none" w="med" len="med"/>
                      <a:tailEnd type="none" w="med" len="med"/>
                    </a:lnB>
                    <a:solidFill>
                      <a:schemeClr val="bg1">
                        <a:lumMod val="75000"/>
                        <a:alpha val="49000"/>
                      </a:schemeClr>
                    </a:solidFill>
                  </a:tcPr>
                </a:tc>
                <a:extLst>
                  <a:ext uri="{0D108BD9-81ED-4DB2-BD59-A6C34878D82A}">
                    <a16:rowId xmlns:a16="http://schemas.microsoft.com/office/drawing/2014/main" val="10001"/>
                  </a:ext>
                </a:extLst>
              </a:tr>
              <a:tr h="404948">
                <a:tc>
                  <a:txBody>
                    <a:bodyPr/>
                    <a:lstStyle/>
                    <a:p>
                      <a:r>
                        <a:rPr lang="el-GR" sz="2000" b="1" dirty="0"/>
                        <a:t>Γ’ ΚΠΣ 2000-2006</a:t>
                      </a:r>
                    </a:p>
                  </a:txBody>
                  <a:tcPr>
                    <a:lnT w="12700" cap="flat" cmpd="sng" algn="ctr">
                      <a:solidFill>
                        <a:schemeClr val="tx1"/>
                      </a:solidFill>
                      <a:prstDash val="solid"/>
                      <a:round/>
                      <a:headEnd type="none" w="med" len="med"/>
                      <a:tailEnd type="none" w="med" len="med"/>
                    </a:lnT>
                  </a:tcPr>
                </a:tc>
                <a:tc>
                  <a:txBody>
                    <a:bodyPr/>
                    <a:lstStyle/>
                    <a:p>
                      <a:pPr algn="ctr"/>
                      <a:r>
                        <a:rPr lang="el-GR" sz="2000" dirty="0"/>
                        <a:t>34 δις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3847">
                <a:tc>
                  <a:txBody>
                    <a:bodyPr/>
                    <a:lstStyle/>
                    <a:p>
                      <a:r>
                        <a:rPr lang="el-GR" sz="2000" b="1" dirty="0"/>
                        <a:t>ΕΣΠΑ 2007-2013</a:t>
                      </a:r>
                    </a:p>
                  </a:txBody>
                  <a:tcPr/>
                </a:tc>
                <a:tc>
                  <a:txBody>
                    <a:bodyPr/>
                    <a:lstStyle/>
                    <a:p>
                      <a:pPr algn="ctr"/>
                      <a:r>
                        <a:rPr lang="el-GR" sz="2000" dirty="0"/>
                        <a:t>21,4 δις €</a:t>
                      </a:r>
                    </a:p>
                  </a:txBody>
                  <a:tcPr/>
                </a:tc>
                <a:extLst>
                  <a:ext uri="{0D108BD9-81ED-4DB2-BD59-A6C34878D82A}">
                    <a16:rowId xmlns:a16="http://schemas.microsoft.com/office/drawing/2014/main" val="10003"/>
                  </a:ext>
                </a:extLst>
              </a:tr>
              <a:tr h="389457">
                <a:tc>
                  <a:txBody>
                    <a:bodyPr/>
                    <a:lstStyle/>
                    <a:p>
                      <a:r>
                        <a:rPr lang="el-GR" sz="2000" b="1" dirty="0"/>
                        <a:t>ΕΣΠΑ 2014-2020</a:t>
                      </a:r>
                    </a:p>
                  </a:txBody>
                  <a:tcPr/>
                </a:tc>
                <a:tc>
                  <a:txBody>
                    <a:bodyPr/>
                    <a:lstStyle/>
                    <a:p>
                      <a:pPr algn="ctr"/>
                      <a:r>
                        <a:rPr lang="el-GR" sz="2000" dirty="0"/>
                        <a:t>23,4 δις €</a:t>
                      </a:r>
                    </a:p>
                  </a:txBody>
                  <a:tcPr/>
                </a:tc>
                <a:extLst>
                  <a:ext uri="{0D108BD9-81ED-4DB2-BD59-A6C34878D82A}">
                    <a16:rowId xmlns:a16="http://schemas.microsoft.com/office/drawing/2014/main" val="10004"/>
                  </a:ext>
                </a:extLst>
              </a:tr>
              <a:tr h="389803">
                <a:tc>
                  <a:txBody>
                    <a:bodyPr/>
                    <a:lstStyle/>
                    <a:p>
                      <a:r>
                        <a:rPr lang="en-GB" sz="2000" b="1"/>
                        <a:t>CEF </a:t>
                      </a:r>
                      <a:endParaRPr lang="el-GR" sz="2000" b="1" dirty="0"/>
                    </a:p>
                  </a:txBody>
                  <a:tcPr/>
                </a:tc>
                <a:tc>
                  <a:txBody>
                    <a:bodyPr/>
                    <a:lstStyle/>
                    <a:p>
                      <a:pPr algn="ctr"/>
                      <a:r>
                        <a:rPr lang="en-GB" sz="2000" dirty="0"/>
                        <a:t>1 </a:t>
                      </a:r>
                      <a:r>
                        <a:rPr lang="el-GR" sz="2000" dirty="0"/>
                        <a:t>δις €</a:t>
                      </a:r>
                    </a:p>
                  </a:txBody>
                  <a:tcPr/>
                </a:tc>
                <a:extLst>
                  <a:ext uri="{0D108BD9-81ED-4DB2-BD59-A6C34878D82A}">
                    <a16:rowId xmlns:a16="http://schemas.microsoft.com/office/drawing/2014/main" val="10005"/>
                  </a:ext>
                </a:extLst>
              </a:tr>
              <a:tr h="857580">
                <a:tc>
                  <a:txBody>
                    <a:bodyPr/>
                    <a:lstStyle/>
                    <a:p>
                      <a:r>
                        <a:rPr lang="el-GR" sz="2000" b="1" dirty="0"/>
                        <a:t>ΚΑΠ έως 2022 </a:t>
                      </a:r>
                    </a:p>
                    <a:p>
                      <a:r>
                        <a:rPr lang="el-GR" sz="2000" b="0" dirty="0"/>
                        <a:t>(επιδοτήσεις &amp; επενδύσεις)</a:t>
                      </a:r>
                    </a:p>
                  </a:txBody>
                  <a:tcPr/>
                </a:tc>
                <a:tc>
                  <a:txBody>
                    <a:bodyPr/>
                    <a:lstStyle/>
                    <a:p>
                      <a:pPr algn="ctr"/>
                      <a:r>
                        <a:rPr lang="el-GR" sz="2000" dirty="0"/>
                        <a:t>96 δις €</a:t>
                      </a:r>
                    </a:p>
                  </a:txBody>
                  <a:tcPr/>
                </a:tc>
                <a:extLst>
                  <a:ext uri="{0D108BD9-81ED-4DB2-BD59-A6C34878D82A}">
                    <a16:rowId xmlns:a16="http://schemas.microsoft.com/office/drawing/2014/main" val="10006"/>
                  </a:ext>
                </a:extLst>
              </a:tr>
              <a:tr h="857580">
                <a:tc>
                  <a:txBody>
                    <a:bodyPr/>
                    <a:lstStyle/>
                    <a:p>
                      <a:r>
                        <a:rPr lang="el-GR" sz="2000" b="1" dirty="0"/>
                        <a:t>Σύνολο</a:t>
                      </a:r>
                    </a:p>
                  </a:txBody>
                  <a:tcPr anchor="ctr">
                    <a:solidFill>
                      <a:schemeClr val="accent1">
                        <a:lumMod val="40000"/>
                        <a:lumOff val="60000"/>
                        <a:alpha val="70000"/>
                      </a:schemeClr>
                    </a:solidFill>
                  </a:tcPr>
                </a:tc>
                <a:tc>
                  <a:txBody>
                    <a:bodyPr/>
                    <a:lstStyle/>
                    <a:p>
                      <a:pPr algn="ctr"/>
                      <a:r>
                        <a:rPr lang="el-GR" sz="2000" b="1" dirty="0"/>
                        <a:t>175,8 δις</a:t>
                      </a:r>
                      <a:r>
                        <a:rPr lang="el-GR" sz="2000" b="1" baseline="0" dirty="0"/>
                        <a:t> €</a:t>
                      </a:r>
                      <a:endParaRPr lang="el-GR" sz="2000" b="1" dirty="0"/>
                    </a:p>
                  </a:txBody>
                  <a:tcPr anchor="ctr">
                    <a:solidFill>
                      <a:schemeClr val="accent1">
                        <a:lumMod val="40000"/>
                        <a:lumOff val="60000"/>
                        <a:alpha val="7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6233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C5856-9D0D-1432-2B64-C743BB072A19}"/>
              </a:ext>
            </a:extLst>
          </p:cNvPr>
          <p:cNvSpPr txBox="1"/>
          <p:nvPr/>
        </p:nvSpPr>
        <p:spPr>
          <a:xfrm>
            <a:off x="2604655" y="662464"/>
            <a:ext cx="8387488" cy="3416320"/>
          </a:xfrm>
          <a:prstGeom prst="rect">
            <a:avLst/>
          </a:prstGeom>
          <a:noFill/>
        </p:spPr>
        <p:txBody>
          <a:bodyPr wrap="square" rtlCol="0">
            <a:spAutoFit/>
          </a:bodyPr>
          <a:lstStyle/>
          <a:p>
            <a:pPr algn="r"/>
            <a:endParaRPr lang="el-GR" sz="3600" b="1" dirty="0">
              <a:solidFill>
                <a:srgbClr val="374C81"/>
              </a:solidFill>
              <a:ea typeface="Calibri" panose="020F0502020204030204"/>
              <a:cs typeface="Calibri" panose="020F0502020204030204"/>
            </a:endParaRPr>
          </a:p>
          <a:p>
            <a:pPr algn="r"/>
            <a:r>
              <a:rPr lang="el-GR" sz="3600" b="1" dirty="0">
                <a:solidFill>
                  <a:srgbClr val="374C81"/>
                </a:solidFill>
                <a:ea typeface="Calibri" panose="020F0502020204030204"/>
                <a:cs typeface="Calibri" panose="020F0502020204030204"/>
              </a:rPr>
              <a:t>Επενδύσεις και δομές επιχειρηματικότητας και καινοτομίας</a:t>
            </a:r>
          </a:p>
          <a:p>
            <a:pPr algn="r"/>
            <a:endParaRPr lang="el-GR" sz="3600" b="1" dirty="0">
              <a:solidFill>
                <a:srgbClr val="374C81"/>
              </a:solidFill>
              <a:ea typeface="Calibri" panose="020F0502020204030204"/>
              <a:cs typeface="Calibri" panose="020F0502020204030204"/>
            </a:endParaRPr>
          </a:p>
          <a:p>
            <a:pPr algn="r"/>
            <a:r>
              <a:rPr lang="el-GR" sz="3600" b="1" dirty="0">
                <a:solidFill>
                  <a:srgbClr val="374C81"/>
                </a:solidFill>
                <a:ea typeface="Calibri" panose="020F0502020204030204"/>
                <a:cs typeface="Calibri" panose="020F0502020204030204"/>
              </a:rPr>
              <a:t>Υπουργείο Ανάπτυξης</a:t>
            </a:r>
          </a:p>
          <a:p>
            <a:pPr algn="r"/>
            <a:endParaRPr lang="x-none" sz="3600" b="1" dirty="0">
              <a:solidFill>
                <a:srgbClr val="374C81"/>
              </a:solidFill>
              <a:ea typeface="Calibri" panose="020F0502020204030204"/>
              <a:cs typeface="Calibri" panose="020F0502020204030204"/>
            </a:endParaRPr>
          </a:p>
        </p:txBody>
      </p:sp>
    </p:spTree>
    <p:extLst>
      <p:ext uri="{BB962C8B-B14F-4D97-AF65-F5344CB8AC3E}">
        <p14:creationId xmlns:p14="http://schemas.microsoft.com/office/powerpoint/2010/main" val="4025199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Ίδρυση Τεχνολογικού Πάρκου 4ης γενιάς THESSINTEC | </a:t>
            </a:r>
            <a:r>
              <a:rPr lang="el-GR" dirty="0" err="1"/>
              <a:t>Περαία</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extLst>
              <p:ext uri="{D42A27DB-BD31-4B8C-83A1-F6EECF244321}">
                <p14:modId xmlns:p14="http://schemas.microsoft.com/office/powerpoint/2010/main" val="2195620542"/>
              </p:ext>
            </p:extLst>
          </p:nvPr>
        </p:nvGraphicFramePr>
        <p:xfrm>
          <a:off x="511287" y="1178779"/>
          <a:ext cx="6485860" cy="4104359"/>
        </p:xfrm>
        <a:graphic>
          <a:graphicData uri="http://schemas.openxmlformats.org/drawingml/2006/table">
            <a:tbl>
              <a:tblPr firstRow="1" bandRow="1"/>
              <a:tblGrid>
                <a:gridCol w="6485860">
                  <a:extLst>
                    <a:ext uri="{9D8B030D-6E8A-4147-A177-3AD203B41FA5}">
                      <a16:colId xmlns:a16="http://schemas.microsoft.com/office/drawing/2014/main" val="1762985136"/>
                    </a:ext>
                  </a:extLst>
                </a:gridCol>
              </a:tblGrid>
              <a:tr h="391274">
                <a:tc>
                  <a:txBody>
                    <a:bodyPr/>
                    <a:lstStyle/>
                    <a:p>
                      <a:r>
                        <a:rPr lang="el-GR" dirty="0"/>
                        <a:t>Προϋπολογισμός: 33 εκατ. € ΤΑΑ + 20 εκατ.</a:t>
                      </a:r>
                      <a:r>
                        <a:rPr lang="el-GR" baseline="0" dirty="0"/>
                        <a:t> € ιδιωτικές επενδύσεις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3466">
                <a:tc>
                  <a:txBody>
                    <a:bodyPr/>
                    <a:lstStyle/>
                    <a:p>
                      <a:r>
                        <a:rPr lang="el-GR" dirty="0"/>
                        <a:t>Εκτιμώμενη 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536301">
                <a:tc>
                  <a:txBody>
                    <a:bodyPr/>
                    <a:lstStyle/>
                    <a:p>
                      <a:pPr algn="just"/>
                      <a:r>
                        <a:rPr lang="el-GR" sz="1400" b="0" i="0" u="none" strike="noStrike" cap="none" dirty="0">
                          <a:solidFill>
                            <a:schemeClr val="tx1"/>
                          </a:solidFill>
                          <a:effectLst/>
                          <a:latin typeface="+mn-lt"/>
                          <a:ea typeface="+mn-ea"/>
                          <a:cs typeface="+mn-cs"/>
                          <a:sym typeface="Arial"/>
                        </a:rPr>
                        <a:t>Δημιουργία</a:t>
                      </a:r>
                      <a:r>
                        <a:rPr lang="el-GR" sz="1400" b="0" i="0" u="none" strike="noStrike" cap="none" baseline="0" dirty="0">
                          <a:solidFill>
                            <a:schemeClr val="tx1"/>
                          </a:solidFill>
                          <a:effectLst/>
                          <a:latin typeface="+mn-lt"/>
                          <a:ea typeface="+mn-ea"/>
                          <a:cs typeface="+mn-cs"/>
                          <a:sym typeface="Arial"/>
                        </a:rPr>
                        <a:t> </a:t>
                      </a:r>
                      <a:r>
                        <a:rPr lang="el-GR" sz="1400" b="0" i="0" u="none" strike="noStrike" cap="none" dirty="0">
                          <a:solidFill>
                            <a:schemeClr val="tx1"/>
                          </a:solidFill>
                          <a:effectLst/>
                          <a:latin typeface="+mn-lt"/>
                          <a:ea typeface="+mn-ea"/>
                          <a:cs typeface="+mn-cs"/>
                          <a:sym typeface="Arial"/>
                        </a:rPr>
                        <a:t>ευρωπαϊκού </a:t>
                      </a:r>
                      <a:r>
                        <a:rPr lang="en-US" sz="1400" b="0" i="0" u="none" strike="noStrike" cap="none" dirty="0">
                          <a:solidFill>
                            <a:schemeClr val="tx1"/>
                          </a:solidFill>
                          <a:effectLst/>
                          <a:latin typeface="+mn-lt"/>
                          <a:ea typeface="+mn-ea"/>
                          <a:cs typeface="+mn-cs"/>
                          <a:sym typeface="Arial"/>
                        </a:rPr>
                        <a:t>Innovation District</a:t>
                      </a:r>
                      <a:r>
                        <a:rPr lang="el-GR" sz="1400" b="0" i="0" u="none" strike="noStrike" cap="none" dirty="0">
                          <a:solidFill>
                            <a:schemeClr val="tx1"/>
                          </a:solidFill>
                          <a:effectLst/>
                          <a:latin typeface="+mn-lt"/>
                          <a:ea typeface="+mn-ea"/>
                          <a:cs typeface="+mn-cs"/>
                          <a:sym typeface="Arial"/>
                        </a:rPr>
                        <a:t>. Θα περιλαμβάνει σύγχρονες εργαστηριακές πλατφόρμες για συνεργασίες με την επιχειρηματική κοινότητα, έδαφος για περαιτέρω ανάπτυξη, μια σύγχρονη θερμοκοιτίδα για νεοφυείς εταιρείες, ένα συνεδριακό κέντρο με σύγχρονες εγκαταστάσεις &amp; εκθεσιακούς χώρους καθώς και μεγάλες πράσινες εγκαταστάσεις για δραστηριότητες που θα σχετίζονται με την Έρευνα και Ανάπτυξη.</a:t>
                      </a:r>
                      <a:r>
                        <a:rPr lang="en-US" sz="1400" b="0" i="0" u="none" strike="noStrike" cap="none" dirty="0">
                          <a:solidFill>
                            <a:schemeClr val="tx1"/>
                          </a:solidFill>
                          <a:effectLst/>
                          <a:latin typeface="+mn-lt"/>
                          <a:ea typeface="+mn-ea"/>
                          <a:cs typeface="+mn-cs"/>
                          <a:sym typeface="Arial"/>
                        </a:rPr>
                        <a:t> </a:t>
                      </a:r>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1793318">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Δημοσιεύτηκε το </a:t>
                      </a:r>
                      <a:r>
                        <a:rPr lang="el-GR" sz="1400" b="0" i="0" u="none" strike="noStrike" cap="none" baseline="0" dirty="0">
                          <a:solidFill>
                            <a:schemeClr val="tx1"/>
                          </a:solidFill>
                          <a:effectLst/>
                          <a:latin typeface="+mn-lt"/>
                          <a:ea typeface="+mn-ea"/>
                          <a:cs typeface="+mn-cs"/>
                          <a:sym typeface="Arial"/>
                        </a:rPr>
                        <a:t>Ειδικό Πολεοδομικό Σχέδιο. Το έργο έχει ενταχθεί στο ΤΑΑ. </a:t>
                      </a:r>
                      <a:r>
                        <a:rPr lang="el-GR" sz="1400" b="0" i="0" u="none" strike="noStrike" cap="none" dirty="0">
                          <a:solidFill>
                            <a:schemeClr val="tx1"/>
                          </a:solidFill>
                          <a:effectLst/>
                          <a:latin typeface="+mn-lt"/>
                          <a:ea typeface="+mn-ea"/>
                          <a:cs typeface="+mn-cs"/>
                          <a:sym typeface="Arial"/>
                        </a:rPr>
                        <a:t>Αναμένεται η έκδοση της ΚΥΑ για την ίδρυση του Πάρκου. Έχουν ήδη ξεκινήσει προκαταρκτικές εργασίες κατασκευής. </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pic>
        <p:nvPicPr>
          <p:cNvPr id="4" name="Εικόνα 3"/>
          <p:cNvPicPr>
            <a:picLocks noChangeAspect="1"/>
          </p:cNvPicPr>
          <p:nvPr/>
        </p:nvPicPr>
        <p:blipFill>
          <a:blip r:embed="rId2"/>
          <a:stretch>
            <a:fillRect/>
          </a:stretch>
        </p:blipFill>
        <p:spPr>
          <a:xfrm>
            <a:off x="7701228" y="1272190"/>
            <a:ext cx="4490771" cy="4699240"/>
          </a:xfrm>
          <a:prstGeom prst="rect">
            <a:avLst/>
          </a:prstGeom>
        </p:spPr>
      </p:pic>
    </p:spTree>
    <p:extLst>
      <p:ext uri="{BB962C8B-B14F-4D97-AF65-F5344CB8AC3E}">
        <p14:creationId xmlns:p14="http://schemas.microsoft.com/office/powerpoint/2010/main" val="618172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lstStyle/>
          <a:p>
            <a:r>
              <a:rPr lang="el-GR" dirty="0"/>
              <a:t>Στρατόπεδο </a:t>
            </a:r>
            <a:r>
              <a:rPr lang="el-GR" dirty="0" err="1"/>
              <a:t>Γκόνου</a:t>
            </a:r>
            <a:r>
              <a:rPr lang="el-GR" dirty="0"/>
              <a:t> | Δυτική Θεσσαλονίκη</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231189" y="1676793"/>
          <a:ext cx="5556868" cy="3757532"/>
        </p:xfrm>
        <a:graphic>
          <a:graphicData uri="http://schemas.openxmlformats.org/drawingml/2006/table">
            <a:tbl>
              <a:tblPr firstRow="1" bandRow="1"/>
              <a:tblGrid>
                <a:gridCol w="5556868">
                  <a:extLst>
                    <a:ext uri="{9D8B030D-6E8A-4147-A177-3AD203B41FA5}">
                      <a16:colId xmlns:a16="http://schemas.microsoft.com/office/drawing/2014/main" val="1762985136"/>
                    </a:ext>
                  </a:extLst>
                </a:gridCol>
              </a:tblGrid>
              <a:tr h="481945">
                <a:tc>
                  <a:txBody>
                    <a:bodyPr/>
                    <a:lstStyle/>
                    <a:p>
                      <a:r>
                        <a:rPr lang="el-GR" b="1" i="1" dirty="0"/>
                        <a:t>Αξιοποίηση του πρώην στρατοπέδου </a:t>
                      </a:r>
                      <a:r>
                        <a:rPr lang="el-GR" b="1" i="1" dirty="0" err="1"/>
                        <a:t>Γκόνου</a:t>
                      </a:r>
                      <a:endParaRPr lang="el-GR" b="1" i="1" dirty="0">
                        <a:solidFill>
                          <a:srgbClr val="FF0000"/>
                        </a:solidFill>
                      </a:endParaRP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527901">
                <a:tc>
                  <a:txBody>
                    <a:bodyPr/>
                    <a:lstStyle/>
                    <a:p>
                      <a:r>
                        <a:rPr lang="el-GR" dirty="0"/>
                        <a:t>Προϋπολογισμός: 155-260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744718">
                <a:tc>
                  <a:txBody>
                    <a:bodyPr/>
                    <a:lstStyle/>
                    <a:p>
                      <a:r>
                        <a:rPr lang="el-GR" sz="1400" b="0" i="0" u="none" strike="noStrike" cap="none" dirty="0">
                          <a:solidFill>
                            <a:schemeClr val="tx1"/>
                          </a:solidFill>
                          <a:latin typeface="+mn-lt"/>
                          <a:ea typeface="+mn-ea"/>
                          <a:cs typeface="+mn-cs"/>
                          <a:sym typeface="Arial"/>
                        </a:rPr>
                        <a:t>Εκτιμώμενη υπογραφή σύμβασης παραχώρησης </a:t>
                      </a:r>
                      <a:r>
                        <a:rPr lang="el-GR" dirty="0"/>
                        <a:t>: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4718">
                <a:tc>
                  <a:txBody>
                    <a:bodyPr/>
                    <a:lstStyle/>
                    <a:p>
                      <a:r>
                        <a:rPr lang="el-GR" dirty="0"/>
                        <a:t>Αξιοποίηση</a:t>
                      </a:r>
                      <a:r>
                        <a:rPr lang="el-GR" baseline="0" dirty="0"/>
                        <a:t> του πρώην στρατοπέδου με χρήσεις </a:t>
                      </a:r>
                      <a:r>
                        <a:rPr lang="en-US" baseline="0" dirty="0"/>
                        <a:t>logistics, </a:t>
                      </a:r>
                      <a:r>
                        <a:rPr lang="el-GR" baseline="0" dirty="0"/>
                        <a:t>μεταποίησης, ζωνών ελεύθερου εμπορίου</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125825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Σε εξέλιξη σύμβαση του συμβούλου ωρίμασης μελετών. Έχει ανατεθεί στη Μονάδα Συμβάσεων Στρατηγικής Σημασίας του ΤΑΙΠΕΔ η υλοποίηση των διαγωνιστικών διαδικασιών.</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pic>
        <p:nvPicPr>
          <p:cNvPr id="4" name="Εικόνα 1" descr="Εικόνα που περιέχει Αεροφωτογραφία, Πανοραμική άποψη, εναέριος, πολεοδομικό σχέδιο&#10;&#10;Περιγραφή που δημιουργήθηκε αυτόματα">
            <a:extLst>
              <a:ext uri="{FF2B5EF4-FFF2-40B4-BE49-F238E27FC236}">
                <a16:creationId xmlns:a16="http://schemas.microsoft.com/office/drawing/2014/main" id="{2AFE24DD-20DC-6B09-B90E-5F4F74849D2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8662" y="1349634"/>
            <a:ext cx="5888845" cy="3488288"/>
          </a:xfrm>
          <a:prstGeom prst="rect">
            <a:avLst/>
          </a:prstGeom>
          <a:noFill/>
          <a:ln>
            <a:noFill/>
          </a:ln>
        </p:spPr>
      </p:pic>
    </p:spTree>
    <p:extLst>
      <p:ext uri="{BB962C8B-B14F-4D97-AF65-F5344CB8AC3E}">
        <p14:creationId xmlns:p14="http://schemas.microsoft.com/office/powerpoint/2010/main" val="3245886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Δομές επιχειρηματικότητας &amp; επενδύσεις</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extLst>
              <p:ext uri="{D42A27DB-BD31-4B8C-83A1-F6EECF244321}">
                <p14:modId xmlns:p14="http://schemas.microsoft.com/office/powerpoint/2010/main" val="1732610298"/>
              </p:ext>
            </p:extLst>
          </p:nvPr>
        </p:nvGraphicFramePr>
        <p:xfrm>
          <a:off x="344311" y="1364550"/>
          <a:ext cx="11232788" cy="150169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solidFill>
                            <a:schemeClr val="tx1"/>
                          </a:solidFill>
                        </a:rPr>
                        <a:t>Βιομηχανική Περιοχή Σίνδου</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solidFill>
                            <a:schemeClr val="tx1"/>
                          </a:solidFill>
                        </a:rPr>
                        <a:t>Προϋπολογισμός: 15,5 εκατ. €</a:t>
                      </a:r>
                      <a:endParaRPr lang="x-none" dirty="0">
                        <a:solidFill>
                          <a:schemeClr val="tx1"/>
                        </a:solidFil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sz="1400" b="0" i="0" u="none" strike="noStrike" cap="none" dirty="0">
                          <a:solidFill>
                            <a:schemeClr val="tx1"/>
                          </a:solidFill>
                          <a:latin typeface="+mn-lt"/>
                          <a:ea typeface="+mn-ea"/>
                          <a:cs typeface="+mn-cs"/>
                          <a:sym typeface="Arial"/>
                        </a:rPr>
                        <a:t>Αναβάθμιση των υποδομών της Βιομηχανικής Περιοχής Σίνδου από την ΕΤΒΑ </a:t>
                      </a:r>
                      <a:endParaRPr lang="x-none" sz="1400" b="0" i="0" u="none" strike="noStrike" cap="none" dirty="0">
                        <a:solidFill>
                          <a:schemeClr val="tx1"/>
                        </a:solidFill>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717133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C5856-9D0D-1432-2B64-C743BB072A19}"/>
              </a:ext>
            </a:extLst>
          </p:cNvPr>
          <p:cNvSpPr txBox="1"/>
          <p:nvPr/>
        </p:nvSpPr>
        <p:spPr>
          <a:xfrm>
            <a:off x="4580432" y="2070049"/>
            <a:ext cx="6525371" cy="646331"/>
          </a:xfrm>
          <a:prstGeom prst="rect">
            <a:avLst/>
          </a:prstGeom>
          <a:noFill/>
        </p:spPr>
        <p:txBody>
          <a:bodyPr wrap="square" rtlCol="0">
            <a:spAutoFit/>
          </a:bodyPr>
          <a:lstStyle/>
          <a:p>
            <a:r>
              <a:rPr lang="el-GR" sz="3600" b="1" dirty="0">
                <a:solidFill>
                  <a:srgbClr val="374C81"/>
                </a:solidFill>
                <a:ea typeface="Calibri" panose="020F0502020204030204"/>
                <a:cs typeface="Calibri" panose="020F0502020204030204"/>
              </a:rPr>
              <a:t>Δομές υγείας &amp; πρόνοιας</a:t>
            </a:r>
            <a:endParaRPr lang="x-none" sz="3600" b="1" dirty="0">
              <a:solidFill>
                <a:srgbClr val="374C81"/>
              </a:solidFill>
              <a:ea typeface="Calibri" panose="020F0502020204030204"/>
              <a:cs typeface="Calibri" panose="020F0502020204030204"/>
            </a:endParaRPr>
          </a:p>
        </p:txBody>
      </p:sp>
    </p:spTree>
    <p:extLst>
      <p:ext uri="{BB962C8B-B14F-4D97-AF65-F5344CB8AC3E}">
        <p14:creationId xmlns:p14="http://schemas.microsoft.com/office/powerpoint/2010/main" val="481751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Νέες μονάδες υγείας</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298048"/>
          <a:ext cx="11232788" cy="147320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Νέο Ογκολογικό Νοσοκομείο | Δυτική Θεσσαλονίκη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250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Υπεγράφη σύμβαση μεταξύ του Ταμείου Εθνικής Άμυνας (Τ.ΕΘ.Α.) και του Υπουργείου Υγείας για την παραχώρηση έκτασης 150 στρεμμάτων (150.000 τ.μ.) του πρώην Στρατοπέδου «Καρατάσιου Α’». Έχει υποβληθεί φάκελος από το Θεαγένειο Νοσοκομείο ως αναθέτουσα αρχή, έχει γίνει ο απαραίτητος έλεγχος και αναμένεται να περάσει από ΔΕΣΔΙΤ. </a:t>
                      </a:r>
                      <a:endParaRPr lang="el-GR" sz="1400" b="0" i="0" u="none" strike="noStrike" cap="none" dirty="0">
                        <a:solidFill>
                          <a:srgbClr val="FF0000"/>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4"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3000956"/>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ΙΣΝ Παιδιατρικό Νοσοκομείο | Δυτική Θεσσαλονίκη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a:t>
                      </a:r>
                      <a:r>
                        <a:rPr lang="el-GR" sz="1400" b="0" i="0" u="none" strike="noStrike" cap="none" dirty="0">
                          <a:solidFill>
                            <a:schemeClr val="tx1"/>
                          </a:solidFill>
                          <a:effectLst/>
                          <a:latin typeface="+mn-lt"/>
                          <a:ea typeface="+mn-ea"/>
                          <a:cs typeface="+mn-cs"/>
                          <a:sym typeface="Arial"/>
                        </a:rPr>
                        <a:t>443 εκατ. € (για τα 3 νοσοκομεία της δωρεάς)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r>
                        <a:rPr lang="el-GR" dirty="0"/>
                        <a:t>Εκτιμώμενη ολοκλήρωση: Δεκέμβριος 2027</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Το έργο συμβασιοποιήθηκε τον Αύγουστο 2023. Εργασίες σε εξέλιξη.</a:t>
                      </a:r>
                      <a:endParaRPr lang="el-GR" sz="1400" b="0" i="0" u="none" strike="noStrike" cap="none" dirty="0">
                        <a:solidFill>
                          <a:srgbClr val="FF0000"/>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5"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4815175"/>
          <a:ext cx="11232788" cy="163068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Γ.Ν. Θεσσαλονίκης "Γ. Παπανικολάου"  Ανέγερση κτιρίου αφιερωμένου σε κυτταρικές και γονιδιακές θεραπείες και εργαστήρια Αιματολογικής Κλινικής</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13,75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r>
                        <a:rPr lang="el-GR" dirty="0"/>
                        <a:t>Εκτιμώμενη ολοκλήρωση: Ιανουάριος 2026</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Υπογραφή σύμβασης τον 04.2024.</a:t>
                      </a:r>
                      <a:endParaRPr lang="el-GR" sz="1400" b="0" i="0" u="none" strike="noStrike" cap="none" dirty="0">
                        <a:solidFill>
                          <a:srgbClr val="FF0000"/>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868302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Αναβάθμιση Κέντρων Υγείας &amp; Νοσοκομείων </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577067" y="948191"/>
          <a:ext cx="11232788" cy="1649014"/>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Γ.Ν. Θεσσαλονίκης "Ιπποκράτειο"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9,24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89174">
                <a:tc>
                  <a:txBody>
                    <a:bodyPr/>
                    <a:lstStyle/>
                    <a:p>
                      <a:r>
                        <a:rPr lang="el-GR" dirty="0"/>
                        <a:t>Επέκταση και </a:t>
                      </a:r>
                      <a:r>
                        <a:rPr lang="el-GR" dirty="0" err="1"/>
                        <a:t>ανδιαμόρφωση</a:t>
                      </a:r>
                      <a:r>
                        <a:rPr lang="el-GR" dirty="0"/>
                        <a:t> των χώρων του Τ.Ε.Π. | Διαμόρφωση Πνευμονολογικής Κλινικής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Για το έργο της</a:t>
                      </a:r>
                      <a:r>
                        <a:rPr lang="el-GR" sz="1400" b="0" i="0" u="none" strike="noStrike" cap="none" baseline="0" dirty="0">
                          <a:solidFill>
                            <a:schemeClr val="tx1"/>
                          </a:solidFill>
                          <a:effectLst/>
                          <a:latin typeface="+mn-lt"/>
                          <a:ea typeface="+mn-ea"/>
                          <a:cs typeface="+mn-cs"/>
                          <a:sym typeface="Arial"/>
                        </a:rPr>
                        <a:t> επέκτασης των ΤΕΠ προετοιμάζονται τα τεύχη δημοπράτησης, ενώ η διαμόρφωση της πνευμονολογικής κλινικής είναι σε διαγωνιστική διαδικασία.</a:t>
                      </a:r>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4"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577067" y="2697358"/>
          <a:ext cx="11232788" cy="111252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Γ.Ν. Θεσσαλονίκης "Παπαγεωργίου"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3 εκατ. € | Εκτιμώμενη ολοκλήρωση:</a:t>
                      </a:r>
                      <a:r>
                        <a:rPr lang="el-GR" baseline="0" dirty="0"/>
                        <a:t> Αύγουστος 2024</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dirty="0"/>
                        <a:t>Διαμόρφωση νέας μονάδας βραχείας νοσηλείας ογκολογικών ασθενών | </a:t>
                      </a:r>
                      <a:r>
                        <a:rPr lang="el-GR" sz="1400" b="0" i="0" u="none" strike="noStrike" cap="none" dirty="0">
                          <a:solidFill>
                            <a:schemeClr val="tx1"/>
                          </a:solidFill>
                          <a:effectLst/>
                          <a:latin typeface="+mn-lt"/>
                          <a:ea typeface="+mn-ea"/>
                          <a:cs typeface="+mn-cs"/>
                          <a:sym typeface="Arial"/>
                        </a:rPr>
                        <a:t>Πρόοδος υλοποίησης: Υπογραφή σύμβασης 01.03.2024</a:t>
                      </a:r>
                      <a:r>
                        <a:rPr lang="el-GR" sz="1400" b="0" i="0" u="none" strike="noStrike" cap="none" baseline="0" dirty="0">
                          <a:solidFill>
                            <a:schemeClr val="tx1"/>
                          </a:solidFill>
                          <a:effectLst/>
                          <a:latin typeface="+mn-lt"/>
                          <a:ea typeface="+mn-ea"/>
                          <a:cs typeface="+mn-cs"/>
                          <a:sym typeface="Arial"/>
                        </a:rPr>
                        <a:t>. </a:t>
                      </a:r>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5"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577067" y="3908146"/>
          <a:ext cx="11232788" cy="125984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Γ.Ν. Θεσσαλονίκης "Άγιος Παύλος" </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3,5 εκατ. € | Εκτιμώμενη ολοκλήρωση:</a:t>
                      </a:r>
                      <a:r>
                        <a:rPr lang="el-GR" baseline="0" dirty="0"/>
                        <a:t> Δεκέμβριος 2024</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algn="just"/>
                      <a:r>
                        <a:rPr lang="el-GR" sz="1400" b="0" i="0" u="none" strike="noStrike" cap="none" dirty="0">
                          <a:solidFill>
                            <a:schemeClr val="tx1"/>
                          </a:solidFill>
                          <a:effectLst/>
                          <a:latin typeface="+mn-lt"/>
                          <a:ea typeface="+mn-ea"/>
                          <a:cs typeface="+mn-cs"/>
                          <a:sym typeface="Arial"/>
                        </a:rPr>
                        <a:t>Ανακαίνιση διαφόρων τμημάτων και αναβάθμιση ηλεκτρομηχανολογικών εγκαταστάσεων | Πρόοδος υλοποίησης: Υπογραφή σύμβασης τον 11.2023.</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6"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624777" y="5256939"/>
          <a:ext cx="11232788" cy="125984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Αναβάθμιση και εκσυγχρονισμός κέντρων υγείας</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17,7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Υπογραφή 5 σύμβασεων τον 03 και 04.2024. Υλοποιούνται οι μελέτες και αναμένεται η έναρξη εργασιών εντός του 2024.</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2692490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C5856-9D0D-1432-2B64-C743BB072A19}"/>
              </a:ext>
            </a:extLst>
          </p:cNvPr>
          <p:cNvSpPr txBox="1"/>
          <p:nvPr/>
        </p:nvSpPr>
        <p:spPr>
          <a:xfrm>
            <a:off x="1077624" y="2245683"/>
            <a:ext cx="7166090" cy="1754326"/>
          </a:xfrm>
          <a:prstGeom prst="rect">
            <a:avLst/>
          </a:prstGeom>
          <a:noFill/>
        </p:spPr>
        <p:txBody>
          <a:bodyPr wrap="square" rtlCol="0">
            <a:spAutoFit/>
          </a:bodyPr>
          <a:lstStyle/>
          <a:p>
            <a:pPr algn="r"/>
            <a:r>
              <a:rPr lang="el-GR" sz="3600" b="1" dirty="0">
                <a:solidFill>
                  <a:srgbClr val="374C81"/>
                </a:solidFill>
                <a:ea typeface="Calibri" panose="020F0502020204030204"/>
                <a:cs typeface="Calibri" panose="020F0502020204030204"/>
              </a:rPr>
              <a:t>Πολιτισμός</a:t>
            </a:r>
          </a:p>
          <a:p>
            <a:endParaRPr lang="el-GR" sz="3600" b="1" dirty="0">
              <a:solidFill>
                <a:srgbClr val="374C81"/>
              </a:solidFill>
              <a:ea typeface="Calibri" panose="020F0502020204030204"/>
              <a:cs typeface="Calibri" panose="020F0502020204030204"/>
            </a:endParaRPr>
          </a:p>
          <a:p>
            <a:endParaRPr lang="el-GR" sz="3600" b="1" dirty="0">
              <a:solidFill>
                <a:srgbClr val="374C81"/>
              </a:solidFill>
              <a:ea typeface="Calibri" panose="020F0502020204030204"/>
              <a:cs typeface="Calibri" panose="020F0502020204030204"/>
            </a:endParaRPr>
          </a:p>
        </p:txBody>
      </p:sp>
    </p:spTree>
    <p:extLst>
      <p:ext uri="{BB962C8B-B14F-4D97-AF65-F5344CB8AC3E}">
        <p14:creationId xmlns:p14="http://schemas.microsoft.com/office/powerpoint/2010/main" val="974585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Πολιτισμός </a:t>
            </a:r>
            <a:endParaRPr lang="x-none" dirty="0"/>
          </a:p>
        </p:txBody>
      </p:sp>
      <p:graphicFrame>
        <p:nvGraphicFramePr>
          <p:cNvPr id="8" name="Table 3">
            <a:extLst>
              <a:ext uri="{FF2B5EF4-FFF2-40B4-BE49-F238E27FC236}">
                <a16:creationId xmlns:a16="http://schemas.microsoft.com/office/drawing/2014/main" id="{0FF20E76-9618-4624-9C7A-3C7138AF9026}"/>
              </a:ext>
            </a:extLst>
          </p:cNvPr>
          <p:cNvGraphicFramePr>
            <a:graphicFrameLocks noGrp="1"/>
          </p:cNvGraphicFramePr>
          <p:nvPr/>
        </p:nvGraphicFramePr>
        <p:xfrm>
          <a:off x="344311" y="1057692"/>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Συντήρηση και προστασία των βόρειων, βορειοδυτικών και δυτικών τειχών</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3,2 εκατ. € - ΕΣΠΑ 2014-2020 – ΕΣΠΑ 2021-2027</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2026</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Έργο ΕΣΠΑ </a:t>
                      </a:r>
                      <a:r>
                        <a:rPr lang="en-US" sz="1400" b="0" i="0" u="none" strike="noStrike" cap="none" dirty="0">
                          <a:solidFill>
                            <a:schemeClr val="tx1"/>
                          </a:solidFill>
                          <a:effectLst/>
                          <a:latin typeface="+mn-lt"/>
                          <a:ea typeface="+mn-ea"/>
                          <a:cs typeface="+mn-cs"/>
                          <a:sym typeface="Arial"/>
                        </a:rPr>
                        <a:t>phasing. </a:t>
                      </a:r>
                      <a:r>
                        <a:rPr lang="el-GR" sz="1400" b="0" i="0" u="none" strike="noStrike" cap="none" dirty="0">
                          <a:solidFill>
                            <a:schemeClr val="tx1"/>
                          </a:solidFill>
                          <a:effectLst/>
                          <a:latin typeface="+mn-lt"/>
                          <a:ea typeface="+mn-ea"/>
                          <a:cs typeface="+mn-cs"/>
                          <a:sym typeface="Arial"/>
                        </a:rPr>
                        <a:t>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9" name="Table 3">
            <a:extLst>
              <a:ext uri="{FF2B5EF4-FFF2-40B4-BE49-F238E27FC236}">
                <a16:creationId xmlns:a16="http://schemas.microsoft.com/office/drawing/2014/main" id="{C7E7F798-21F1-43A1-A35A-837D8DA383C3}"/>
              </a:ext>
            </a:extLst>
          </p:cNvPr>
          <p:cNvGraphicFramePr>
            <a:graphicFrameLocks noGrp="1"/>
          </p:cNvGraphicFramePr>
          <p:nvPr/>
        </p:nvGraphicFramePr>
        <p:xfrm>
          <a:off x="344311" y="2687320"/>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Ανάπλαση και ανάδειξη Αρχαίας Αγοράς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1,3 εκατ. € - ΕΣΠΑ 2014-2020 – ΕΣΠΑ 2021-2027</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Έργο ΕΣΠΑ </a:t>
                      </a:r>
                      <a:r>
                        <a:rPr lang="en-US" sz="1400" b="0" i="0" u="none" strike="noStrike" cap="none" dirty="0">
                          <a:solidFill>
                            <a:schemeClr val="tx1"/>
                          </a:solidFill>
                          <a:effectLst/>
                          <a:latin typeface="+mn-lt"/>
                          <a:ea typeface="+mn-ea"/>
                          <a:cs typeface="+mn-cs"/>
                          <a:sym typeface="Arial"/>
                        </a:rPr>
                        <a:t>phasing</a:t>
                      </a:r>
                      <a:r>
                        <a:rPr lang="el-GR" sz="1400" b="0" i="0" u="none" strike="noStrike" cap="none" dirty="0">
                          <a:solidFill>
                            <a:schemeClr val="tx1"/>
                          </a:solidFill>
                          <a:effectLst/>
                          <a:latin typeface="+mn-lt"/>
                          <a:ea typeface="+mn-ea"/>
                          <a:cs typeface="+mn-cs"/>
                          <a:sym typeface="Arial"/>
                        </a:rPr>
                        <a:t>. 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10" name="Table 3">
            <a:extLst>
              <a:ext uri="{FF2B5EF4-FFF2-40B4-BE49-F238E27FC236}">
                <a16:creationId xmlns:a16="http://schemas.microsoft.com/office/drawing/2014/main" id="{CF12E9B8-8851-4F33-B420-F3F112B2D126}"/>
              </a:ext>
            </a:extLst>
          </p:cNvPr>
          <p:cNvGraphicFramePr>
            <a:graphicFrameLocks noGrp="1"/>
          </p:cNvGraphicFramePr>
          <p:nvPr/>
        </p:nvGraphicFramePr>
        <p:xfrm>
          <a:off x="344311" y="4316948"/>
          <a:ext cx="11232788" cy="163068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Βυζαντινά μνημεία Θεσσαλονίκης (</a:t>
                      </a:r>
                      <a:r>
                        <a:rPr lang="en-US" b="1" i="1" dirty="0"/>
                        <a:t>UNESCO</a:t>
                      </a:r>
                      <a:r>
                        <a:rPr lang="el-GR" b="1" i="1" dirty="0"/>
                        <a:t>): 1) Ροτόντα, 2) Παναγία των Χαλκέων,</a:t>
                      </a:r>
                      <a:br>
                        <a:rPr lang="el-GR" b="1" i="1" dirty="0"/>
                      </a:br>
                      <a:r>
                        <a:rPr lang="el-GR" b="1" i="1" dirty="0"/>
                        <a:t>3) Αχειροποίητος, 4) Αγία Σοφία , 5) Προφήτης Ηλίας, 6) Αγία Αικατερίνη, 7) Άγιος Νικόλαος Ορφανός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4 εκατ. € -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2024 –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a:t>
                      </a:r>
                      <a:r>
                        <a:rPr lang="en-US" sz="1400" b="0" i="0" u="none" strike="noStrike" cap="none" dirty="0">
                          <a:solidFill>
                            <a:schemeClr val="tx1"/>
                          </a:solidFill>
                          <a:effectLst/>
                          <a:latin typeface="+mn-lt"/>
                          <a:ea typeface="+mn-ea"/>
                          <a:cs typeface="+mn-cs"/>
                          <a:sym typeface="Arial"/>
                        </a:rPr>
                        <a:t> </a:t>
                      </a:r>
                      <a:r>
                        <a:rPr lang="el-GR" sz="1400" b="0" i="0" u="none" strike="noStrike" cap="none" dirty="0">
                          <a:solidFill>
                            <a:schemeClr val="tx1"/>
                          </a:solidFill>
                          <a:effectLst/>
                          <a:latin typeface="+mn-lt"/>
                          <a:ea typeface="+mn-ea"/>
                          <a:cs typeface="+mn-cs"/>
                          <a:sym typeface="Arial"/>
                        </a:rPr>
                        <a:t>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4053598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Πολιτισμός </a:t>
            </a:r>
            <a:endParaRPr lang="x-none" dirty="0"/>
          </a:p>
        </p:txBody>
      </p:sp>
      <p:graphicFrame>
        <p:nvGraphicFramePr>
          <p:cNvPr id="7" name="Table 3">
            <a:extLst>
              <a:ext uri="{FF2B5EF4-FFF2-40B4-BE49-F238E27FC236}">
                <a16:creationId xmlns:a16="http://schemas.microsoft.com/office/drawing/2014/main" id="{C5102AAE-70E2-4EB3-8EB0-332E4BD5D20A}"/>
              </a:ext>
            </a:extLst>
          </p:cNvPr>
          <p:cNvGraphicFramePr>
            <a:graphicFrameLocks noGrp="1"/>
          </p:cNvGraphicFramePr>
          <p:nvPr/>
        </p:nvGraphicFramePr>
        <p:xfrm>
          <a:off x="344311" y="1309835"/>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Λουτρό Μπέη Χαμάμ (Λουτρά Παράδεισος)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1,5 εκατ. € -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9" name="Table 3">
            <a:extLst>
              <a:ext uri="{FF2B5EF4-FFF2-40B4-BE49-F238E27FC236}">
                <a16:creationId xmlns:a16="http://schemas.microsoft.com/office/drawing/2014/main" id="{02AF2FE8-F14B-4FF0-B455-9CB6A0DB45BA}"/>
              </a:ext>
            </a:extLst>
          </p:cNvPr>
          <p:cNvGraphicFramePr>
            <a:graphicFrameLocks noGrp="1"/>
          </p:cNvGraphicFramePr>
          <p:nvPr/>
        </p:nvGraphicFramePr>
        <p:xfrm>
          <a:off x="344311" y="2947100"/>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Τέμενος </a:t>
                      </a:r>
                      <a:r>
                        <a:rPr lang="el-GR" b="1" i="1" dirty="0" err="1"/>
                        <a:t>Χαμζά</a:t>
                      </a:r>
                      <a:r>
                        <a:rPr lang="el-GR" b="1" i="1" dirty="0"/>
                        <a:t> Μπέη (Αλκαζάρ)</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9,9 εκατ. € -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Προσωρινός Ανάδοχος.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1519709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7" name="Title 1"/>
          <p:cNvSpPr txBox="1"/>
          <p:nvPr/>
        </p:nvSpPr>
        <p:spPr>
          <a:xfrm>
            <a:off x="338662" y="134531"/>
            <a:ext cx="11514667" cy="459028"/>
          </a:xfrm>
          <a:prstGeom prst="rect">
            <a:avLst/>
          </a:prstGeom>
          <a:solidFill>
            <a:srgbClr val="5B9BD5">
              <a:lumMod val="75000"/>
            </a:srgbClr>
          </a:solid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253356"/>
              </a:buClr>
              <a:buSzPts val="3200"/>
              <a:buFont typeface="Helvetica Neue"/>
              <a:buNone/>
              <a:defRPr sz="4400" b="1" kern="1200">
                <a:solidFill>
                  <a:schemeClr val="bg1"/>
                </a:solidFill>
                <a:latin typeface="Calibri" panose="020F0502020204030204" pitchFamily="34" charset="0"/>
                <a:ea typeface="Helvetica Neue"/>
                <a:cs typeface="Calibri" panose="020F050202020403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l-GR" sz="2600" dirty="0"/>
              <a:t>Αναπτυξιακός προγραμματισμός | Διαθέσιμοι πόροι</a:t>
            </a:r>
            <a:endParaRPr lang="x-none" sz="2600" dirty="0"/>
          </a:p>
        </p:txBody>
      </p:sp>
      <p:graphicFrame>
        <p:nvGraphicFramePr>
          <p:cNvPr id="4" name="Πίνακας 3"/>
          <p:cNvGraphicFramePr>
            <a:graphicFrameLocks noGrp="1"/>
          </p:cNvGraphicFramePr>
          <p:nvPr>
            <p:extLst>
              <p:ext uri="{D42A27DB-BD31-4B8C-83A1-F6EECF244321}">
                <p14:modId xmlns:p14="http://schemas.microsoft.com/office/powerpoint/2010/main" val="2074614511"/>
              </p:ext>
            </p:extLst>
          </p:nvPr>
        </p:nvGraphicFramePr>
        <p:xfrm>
          <a:off x="927844" y="1439839"/>
          <a:ext cx="10336312" cy="4404728"/>
        </p:xfrm>
        <a:graphic>
          <a:graphicData uri="http://schemas.openxmlformats.org/drawingml/2006/table">
            <a:tbl>
              <a:tblPr firstRow="1" bandRow="1">
                <a:tableStyleId>{5A111915-BE36-4E01-A7E5-04B1672EAD32}</a:tableStyleId>
              </a:tblPr>
              <a:tblGrid>
                <a:gridCol w="7813037">
                  <a:extLst>
                    <a:ext uri="{9D8B030D-6E8A-4147-A177-3AD203B41FA5}">
                      <a16:colId xmlns:a16="http://schemas.microsoft.com/office/drawing/2014/main" val="20000"/>
                    </a:ext>
                  </a:extLst>
                </a:gridCol>
                <a:gridCol w="2523275">
                  <a:extLst>
                    <a:ext uri="{9D8B030D-6E8A-4147-A177-3AD203B41FA5}">
                      <a16:colId xmlns:a16="http://schemas.microsoft.com/office/drawing/2014/main" val="20001"/>
                    </a:ext>
                  </a:extLst>
                </a:gridCol>
              </a:tblGrid>
              <a:tr h="818866">
                <a:tc>
                  <a:txBody>
                    <a:bodyPr/>
                    <a:lstStyle/>
                    <a:p>
                      <a:r>
                        <a:rPr lang="el-GR" sz="2400" dirty="0"/>
                        <a:t>Χρηματοδοτικό εργαλείο</a:t>
                      </a:r>
                    </a:p>
                  </a:txBody>
                  <a:tcPr/>
                </a:tc>
                <a:tc>
                  <a:txBody>
                    <a:bodyPr/>
                    <a:lstStyle/>
                    <a:p>
                      <a:r>
                        <a:rPr lang="el-GR" sz="2400" dirty="0"/>
                        <a:t>Προϋπολογισμός</a:t>
                      </a:r>
                    </a:p>
                  </a:txBody>
                  <a:tcPr/>
                </a:tc>
                <a:extLst>
                  <a:ext uri="{0D108BD9-81ED-4DB2-BD59-A6C34878D82A}">
                    <a16:rowId xmlns:a16="http://schemas.microsoft.com/office/drawing/2014/main" val="10000"/>
                  </a:ext>
                </a:extLst>
              </a:tr>
              <a:tr h="512266">
                <a:tc>
                  <a:txBody>
                    <a:bodyPr/>
                    <a:lstStyle/>
                    <a:p>
                      <a:r>
                        <a:rPr lang="el-GR" sz="2200" b="1" dirty="0"/>
                        <a:t>ΕΣΠΑ 2021-2027</a:t>
                      </a:r>
                    </a:p>
                  </a:txBody>
                  <a:tcPr/>
                </a:tc>
                <a:tc>
                  <a:txBody>
                    <a:bodyPr/>
                    <a:lstStyle/>
                    <a:p>
                      <a:pPr algn="ctr"/>
                      <a:r>
                        <a:rPr lang="el-GR" sz="2200" dirty="0"/>
                        <a:t>26,5 δις €</a:t>
                      </a:r>
                    </a:p>
                  </a:txBody>
                  <a:tcPr/>
                </a:tc>
                <a:extLst>
                  <a:ext uri="{0D108BD9-81ED-4DB2-BD59-A6C34878D82A}">
                    <a16:rowId xmlns:a16="http://schemas.microsoft.com/office/drawing/2014/main" val="10001"/>
                  </a:ext>
                </a:extLst>
              </a:tr>
              <a:tr h="512266">
                <a:tc>
                  <a:txBody>
                    <a:bodyPr/>
                    <a:lstStyle/>
                    <a:p>
                      <a:r>
                        <a:rPr lang="el-GR" sz="2200" b="1" dirty="0"/>
                        <a:t>ΕΠΑ 2021-2025 </a:t>
                      </a:r>
                      <a:r>
                        <a:rPr lang="el-GR" sz="2200" b="0" dirty="0"/>
                        <a:t>(ενταγμένα έργα και διαθέσιμοι πόροι)</a:t>
                      </a:r>
                      <a:endParaRPr lang="el-GR" sz="2200" b="1" dirty="0"/>
                    </a:p>
                  </a:txBody>
                  <a:tcPr/>
                </a:tc>
                <a:tc>
                  <a:txBody>
                    <a:bodyPr/>
                    <a:lstStyle/>
                    <a:p>
                      <a:pPr algn="ctr"/>
                      <a:r>
                        <a:rPr lang="el-GR" sz="2200" dirty="0"/>
                        <a:t>14,4 δις €</a:t>
                      </a:r>
                    </a:p>
                  </a:txBody>
                  <a:tcPr/>
                </a:tc>
                <a:extLst>
                  <a:ext uri="{0D108BD9-81ED-4DB2-BD59-A6C34878D82A}">
                    <a16:rowId xmlns:a16="http://schemas.microsoft.com/office/drawing/2014/main" val="10002"/>
                  </a:ext>
                </a:extLst>
              </a:tr>
              <a:tr h="512266">
                <a:tc>
                  <a:txBody>
                    <a:bodyPr/>
                    <a:lstStyle/>
                    <a:p>
                      <a:r>
                        <a:rPr lang="el-GR" sz="2200" b="1" dirty="0"/>
                        <a:t>Ταμείο Ανάκαμψης και Ανθεκτικότητας</a:t>
                      </a:r>
                      <a:endParaRPr lang="el-GR" sz="2200" b="0" dirty="0"/>
                    </a:p>
                  </a:txBody>
                  <a:tcPr/>
                </a:tc>
                <a:tc>
                  <a:txBody>
                    <a:bodyPr/>
                    <a:lstStyle/>
                    <a:p>
                      <a:pPr algn="ctr"/>
                      <a:r>
                        <a:rPr lang="el-GR" sz="2200" dirty="0"/>
                        <a:t>35,95 δις €</a:t>
                      </a:r>
                    </a:p>
                  </a:txBody>
                  <a:tcPr/>
                </a:tc>
                <a:extLst>
                  <a:ext uri="{0D108BD9-81ED-4DB2-BD59-A6C34878D82A}">
                    <a16:rowId xmlns:a16="http://schemas.microsoft.com/office/drawing/2014/main" val="10003"/>
                  </a:ext>
                </a:extLst>
              </a:tr>
              <a:tr h="512266">
                <a:tc>
                  <a:txBody>
                    <a:bodyPr/>
                    <a:lstStyle/>
                    <a:p>
                      <a:r>
                        <a:rPr lang="el-GR" sz="2200" b="1" dirty="0"/>
                        <a:t>Πρόγραμμα Αντώνης Τρίτσης </a:t>
                      </a:r>
                      <a:r>
                        <a:rPr lang="el-GR" sz="2200" b="0" dirty="0"/>
                        <a:t>(ενταγμένα έργα)</a:t>
                      </a:r>
                      <a:endParaRPr lang="el-GR" sz="2200" b="1" dirty="0"/>
                    </a:p>
                  </a:txBody>
                  <a:tcPr/>
                </a:tc>
                <a:tc>
                  <a:txBody>
                    <a:bodyPr/>
                    <a:lstStyle/>
                    <a:p>
                      <a:pPr algn="ctr"/>
                      <a:r>
                        <a:rPr lang="el-GR" sz="2200" dirty="0"/>
                        <a:t>3,7 δις €</a:t>
                      </a:r>
                    </a:p>
                  </a:txBody>
                  <a:tcPr/>
                </a:tc>
                <a:extLst>
                  <a:ext uri="{0D108BD9-81ED-4DB2-BD59-A6C34878D82A}">
                    <a16:rowId xmlns:a16="http://schemas.microsoft.com/office/drawing/2014/main" val="10004"/>
                  </a:ext>
                </a:extLst>
              </a:tr>
              <a:tr h="512266">
                <a:tc>
                  <a:txBody>
                    <a:bodyPr/>
                    <a:lstStyle/>
                    <a:p>
                      <a:r>
                        <a:rPr lang="el-GR" sz="2200" b="1" dirty="0"/>
                        <a:t>ΣΣ ΚΑΠ 2023-2027</a:t>
                      </a:r>
                    </a:p>
                  </a:txBody>
                  <a:tcPr/>
                </a:tc>
                <a:tc>
                  <a:txBody>
                    <a:bodyPr/>
                    <a:lstStyle/>
                    <a:p>
                      <a:pPr algn="ctr"/>
                      <a:r>
                        <a:rPr lang="el-GR" sz="2200" dirty="0"/>
                        <a:t>19,3 δις €</a:t>
                      </a:r>
                    </a:p>
                  </a:txBody>
                  <a:tcPr/>
                </a:tc>
                <a:extLst>
                  <a:ext uri="{0D108BD9-81ED-4DB2-BD59-A6C34878D82A}">
                    <a16:rowId xmlns:a16="http://schemas.microsoft.com/office/drawing/2014/main" val="10005"/>
                  </a:ext>
                </a:extLst>
              </a:tr>
              <a:tr h="512266">
                <a:tc>
                  <a:txBody>
                    <a:bodyPr/>
                    <a:lstStyle/>
                    <a:p>
                      <a:r>
                        <a:rPr lang="el-GR" sz="2200" b="1" dirty="0"/>
                        <a:t>Ταμείο Απανθρακοποίησης</a:t>
                      </a:r>
                    </a:p>
                  </a:txBody>
                  <a:tcPr/>
                </a:tc>
                <a:tc>
                  <a:txBody>
                    <a:bodyPr/>
                    <a:lstStyle/>
                    <a:p>
                      <a:pPr algn="ctr"/>
                      <a:r>
                        <a:rPr lang="el-GR" sz="2200" dirty="0"/>
                        <a:t>2 δις €</a:t>
                      </a:r>
                    </a:p>
                  </a:txBody>
                  <a:tcPr/>
                </a:tc>
                <a:extLst>
                  <a:ext uri="{0D108BD9-81ED-4DB2-BD59-A6C34878D82A}">
                    <a16:rowId xmlns:a16="http://schemas.microsoft.com/office/drawing/2014/main" val="714807437"/>
                  </a:ext>
                </a:extLst>
              </a:tr>
              <a:tr h="512266">
                <a:tc>
                  <a:txBody>
                    <a:bodyPr/>
                    <a:lstStyle/>
                    <a:p>
                      <a:r>
                        <a:rPr lang="el-GR" sz="2200" b="1" dirty="0"/>
                        <a:t>Σύνολο</a:t>
                      </a:r>
                    </a:p>
                  </a:txBody>
                  <a:tcPr>
                    <a:solidFill>
                      <a:schemeClr val="accent1">
                        <a:lumMod val="40000"/>
                        <a:lumOff val="60000"/>
                      </a:schemeClr>
                    </a:solidFill>
                  </a:tcPr>
                </a:tc>
                <a:tc>
                  <a:txBody>
                    <a:bodyPr/>
                    <a:lstStyle/>
                    <a:p>
                      <a:pPr algn="ctr"/>
                      <a:r>
                        <a:rPr lang="el-GR" sz="2200" b="1" dirty="0"/>
                        <a:t>10</a:t>
                      </a:r>
                      <a:r>
                        <a:rPr lang="en-GB" sz="2200" b="1" dirty="0"/>
                        <a:t>2</a:t>
                      </a:r>
                      <a:r>
                        <a:rPr lang="el-GR" sz="2200" b="1" dirty="0"/>
                        <a:t> δις</a:t>
                      </a:r>
                      <a:r>
                        <a:rPr lang="el-GR" sz="2200" b="1" baseline="0" dirty="0"/>
                        <a:t> €</a:t>
                      </a:r>
                      <a:endParaRPr lang="el-GR" sz="2200" b="1" dirty="0"/>
                    </a:p>
                  </a:txBody>
                  <a:tcP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69808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Πολιτισμός </a:t>
            </a:r>
            <a:endParaRPr lang="x-none" dirty="0"/>
          </a:p>
        </p:txBody>
      </p:sp>
      <p:graphicFrame>
        <p:nvGraphicFramePr>
          <p:cNvPr id="5" name="Table 3">
            <a:extLst>
              <a:ext uri="{FF2B5EF4-FFF2-40B4-BE49-F238E27FC236}">
                <a16:creationId xmlns:a16="http://schemas.microsoft.com/office/drawing/2014/main" id="{5A2E5F76-0C39-8362-6D58-886E8F10315E}"/>
              </a:ext>
            </a:extLst>
          </p:cNvPr>
          <p:cNvGraphicFramePr>
            <a:graphicFrameLocks noGrp="1"/>
          </p:cNvGraphicFramePr>
          <p:nvPr/>
        </p:nvGraphicFramePr>
        <p:xfrm>
          <a:off x="344311" y="1034563"/>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Μητροπολιτικό Πάρκο Παύλου Μελά - Μουσείο κινητών ευρημάτων (κτήριο στρατωνισμού Α3)</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14,1 εκατ. € -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6" name="Table 3">
            <a:extLst>
              <a:ext uri="{FF2B5EF4-FFF2-40B4-BE49-F238E27FC236}">
                <a16:creationId xmlns:a16="http://schemas.microsoft.com/office/drawing/2014/main" id="{E3DF370D-DCD5-4183-A4B0-7B576DCBF9FB}"/>
              </a:ext>
            </a:extLst>
          </p:cNvPr>
          <p:cNvGraphicFramePr>
            <a:graphicFrameLocks noGrp="1"/>
          </p:cNvGraphicFramePr>
          <p:nvPr/>
        </p:nvGraphicFramePr>
        <p:xfrm>
          <a:off x="344311" y="2830563"/>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Αποκατάσταση, συντήρηση και ανάδειξη των αρχαιοτήτων στον σταθμό Αγίας Σοφίας του Μετρό</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a:t>
                      </a:r>
                      <a:r>
                        <a:rPr lang="en-US" dirty="0"/>
                        <a:t>0,6</a:t>
                      </a:r>
                      <a:r>
                        <a:rPr lang="el-GR" dirty="0"/>
                        <a:t> εκατ. € -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8" name="Table 3">
            <a:extLst>
              <a:ext uri="{FF2B5EF4-FFF2-40B4-BE49-F238E27FC236}">
                <a16:creationId xmlns:a16="http://schemas.microsoft.com/office/drawing/2014/main" id="{6265668F-8624-4D90-9B11-E64C899BAFE4}"/>
              </a:ext>
            </a:extLst>
          </p:cNvPr>
          <p:cNvGraphicFramePr>
            <a:graphicFrameLocks noGrp="1"/>
          </p:cNvGraphicFramePr>
          <p:nvPr>
            <p:extLst>
              <p:ext uri="{D42A27DB-BD31-4B8C-83A1-F6EECF244321}">
                <p14:modId xmlns:p14="http://schemas.microsoft.com/office/powerpoint/2010/main" val="2070824939"/>
              </p:ext>
            </p:extLst>
          </p:nvPr>
        </p:nvGraphicFramePr>
        <p:xfrm>
          <a:off x="344311" y="4479243"/>
          <a:ext cx="11232788" cy="74168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solidFill>
                            <a:schemeClr val="tx1"/>
                          </a:solidFill>
                        </a:rPr>
                        <a:t>Μουσείο </a:t>
                      </a:r>
                      <a:r>
                        <a:rPr lang="en-GB" sz="1400" b="1" i="1" u="none" strike="noStrike" cap="none" dirty="0">
                          <a:solidFill>
                            <a:schemeClr val="tx1"/>
                          </a:solidFill>
                          <a:latin typeface="+mn-lt"/>
                          <a:ea typeface="+mn-ea"/>
                          <a:cs typeface="+mn-cs"/>
                          <a:sym typeface="Arial"/>
                        </a:rPr>
                        <a:t>crossover</a:t>
                      </a:r>
                      <a:r>
                        <a:rPr lang="el-GR" sz="1400" b="1" i="1" u="none" strike="noStrike" cap="none" dirty="0">
                          <a:solidFill>
                            <a:schemeClr val="tx1"/>
                          </a:solidFill>
                          <a:latin typeface="+mn-lt"/>
                          <a:ea typeface="+mn-ea"/>
                          <a:cs typeface="+mn-cs"/>
                          <a:sym typeface="Arial"/>
                        </a:rPr>
                        <a:t> (αποσπασμένων αρχαιοτήτων) | Σταθμός «Σιντριβάνι»</a:t>
                      </a:r>
                      <a:endParaRPr lang="x-none" sz="1400" b="1" i="1" u="none" strike="noStrike" cap="none" dirty="0">
                        <a:solidFill>
                          <a:schemeClr val="tx1"/>
                        </a:solidFill>
                        <a:latin typeface="+mn-lt"/>
                        <a:ea typeface="+mn-ea"/>
                        <a:cs typeface="+mn-cs"/>
                        <a:sym typeface="Arial"/>
                      </a:endParaRP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solidFill>
                            <a:schemeClr val="tx1"/>
                          </a:solidFill>
                        </a:rPr>
                        <a:t>Προϋπολογισμός: 40 εκατ. €</a:t>
                      </a:r>
                      <a:endParaRPr lang="x-none" dirty="0">
                        <a:solidFill>
                          <a:schemeClr val="tx1"/>
                        </a:solidFil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bl>
          </a:graphicData>
        </a:graphic>
      </p:graphicFrame>
    </p:spTree>
    <p:extLst>
      <p:ext uri="{BB962C8B-B14F-4D97-AF65-F5344CB8AC3E}">
        <p14:creationId xmlns:p14="http://schemas.microsoft.com/office/powerpoint/2010/main" val="439862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Πολιτισμός </a:t>
            </a:r>
            <a:endParaRPr lang="x-none" dirty="0"/>
          </a:p>
        </p:txBody>
      </p:sp>
      <p:graphicFrame>
        <p:nvGraphicFramePr>
          <p:cNvPr id="6" name="Table 3">
            <a:extLst>
              <a:ext uri="{FF2B5EF4-FFF2-40B4-BE49-F238E27FC236}">
                <a16:creationId xmlns:a16="http://schemas.microsoft.com/office/drawing/2014/main" id="{C0475303-397B-F61A-9672-18503FA712C2}"/>
              </a:ext>
            </a:extLst>
          </p:cNvPr>
          <p:cNvGraphicFramePr>
            <a:graphicFrameLocks noGrp="1"/>
          </p:cNvGraphicFramePr>
          <p:nvPr/>
        </p:nvGraphicFramePr>
        <p:xfrm>
          <a:off x="344311" y="2976112"/>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Κρατικό Ωδείο Θεσσαλονίκης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6 εκατ. € -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5" name="Table 3">
            <a:extLst>
              <a:ext uri="{FF2B5EF4-FFF2-40B4-BE49-F238E27FC236}">
                <a16:creationId xmlns:a16="http://schemas.microsoft.com/office/drawing/2014/main" id="{C281E403-BD6C-4F53-AFDD-BFF69E8DBED4}"/>
              </a:ext>
            </a:extLst>
          </p:cNvPr>
          <p:cNvGraphicFramePr>
            <a:graphicFrameLocks noGrp="1"/>
          </p:cNvGraphicFramePr>
          <p:nvPr/>
        </p:nvGraphicFramePr>
        <p:xfrm>
          <a:off x="344311" y="972718"/>
          <a:ext cx="11232788" cy="189992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Μουσείο Ολοκαυτώματος | Δυτική Θεσσαλονίκη</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Προϋπολογισμός: 43-45 εκατ. €</a:t>
                      </a:r>
                      <a:r>
                        <a:rPr lang="el-GR" baseline="0" dirty="0"/>
                        <a:t> | </a:t>
                      </a:r>
                      <a:r>
                        <a:rPr lang="el-GR" dirty="0"/>
                        <a:t>Εκτιμώμενη</a:t>
                      </a:r>
                      <a:r>
                        <a:rPr lang="el-GR" baseline="0" dirty="0"/>
                        <a:t> </a:t>
                      </a:r>
                      <a:r>
                        <a:rPr lang="el-GR" dirty="0"/>
                        <a:t>ολοκλήρωση: 2026</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algn="just"/>
                      <a:r>
                        <a:rPr lang="el-GR" dirty="0"/>
                        <a:t>Πρόοδος υλοποίησης: </a:t>
                      </a:r>
                      <a:r>
                        <a:rPr lang="el-GR" sz="1400" b="0" i="0" u="none" strike="noStrike" cap="none" dirty="0">
                          <a:solidFill>
                            <a:schemeClr val="tx1"/>
                          </a:solidFill>
                          <a:effectLst/>
                          <a:latin typeface="+mn-lt"/>
                          <a:ea typeface="+mn-ea"/>
                          <a:cs typeface="+mn-cs"/>
                          <a:sym typeface="Arial"/>
                        </a:rPr>
                        <a:t>Εκδόθηκε η οικοδομική άδεια ανέγερσης του Μουσείου. Ξεκίνησε η πρώτη φάση της κατασκευής του Μουσείου Ολοκαυτώματος Ελλάδος που περιλαμβάνει τις Πρόδρομες Εργασίες του έργου με διάρκεια υλοποίησης 7 μηνών. Εξελίσσεται η εκπόνηση της Μελέτης Εφαρμογής και η σύνταξη των Τευχών Δημοπράτησης, με στόχο ο Γενικός Εργολάβος να διαδεχθεί τον Ανάδοχο των Πρόδρομων Εργασιών στις αρχές του 2025, ώστε η κατασκευή του κτηρίου και του περιβάλλοντα χώρου του να ξεκινήσει στις αρχές του 2025. Ολοκληρώθηκε στις αρχές του καλοκαιριού η απομάκρυνση των βαγονιών και ο καθαρισμός του χώρου.</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7" name="Table 3">
            <a:extLst>
              <a:ext uri="{FF2B5EF4-FFF2-40B4-BE49-F238E27FC236}">
                <a16:creationId xmlns:a16="http://schemas.microsoft.com/office/drawing/2014/main" id="{CBE1DFB2-7D33-469C-A3CE-FA1815975EDF}"/>
              </a:ext>
            </a:extLst>
          </p:cNvPr>
          <p:cNvGraphicFramePr>
            <a:graphicFrameLocks noGrp="1"/>
          </p:cNvGraphicFramePr>
          <p:nvPr/>
        </p:nvGraphicFramePr>
        <p:xfrm>
          <a:off x="344311" y="4562946"/>
          <a:ext cx="11232788" cy="1483360"/>
        </p:xfrm>
        <a:graphic>
          <a:graphicData uri="http://schemas.openxmlformats.org/drawingml/2006/table">
            <a:tbl>
              <a:tblPr firstRow="1" bandRow="1"/>
              <a:tblGrid>
                <a:gridCol w="11232788">
                  <a:extLst>
                    <a:ext uri="{9D8B030D-6E8A-4147-A177-3AD203B41FA5}">
                      <a16:colId xmlns:a16="http://schemas.microsoft.com/office/drawing/2014/main" val="1762985136"/>
                    </a:ext>
                  </a:extLst>
                </a:gridCol>
              </a:tblGrid>
              <a:tr h="370840">
                <a:tc>
                  <a:txBody>
                    <a:bodyPr/>
                    <a:lstStyle/>
                    <a:p>
                      <a:r>
                        <a:rPr lang="el-GR" b="1" i="1" dirty="0"/>
                        <a:t>Φορείς Σύγχρονου Πολιτισμού Θεσσαλονίκης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Προϋπολογισμός: 17 εκατ. € ΕΣΠΑ – 14 εκατ. Ταμείο Ανάκαμψης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dirty="0"/>
                        <a:t>Εκτιμώμενη</a:t>
                      </a:r>
                      <a:r>
                        <a:rPr lang="el-GR" baseline="0" dirty="0"/>
                        <a:t> </a:t>
                      </a:r>
                      <a:r>
                        <a:rPr lang="el-GR" dirty="0"/>
                        <a:t>ολοκλήρωση: Δεκέμβριος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Σε εξέλιξη. Ομαλή εκτέλεση εργασιών.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spTree>
    <p:extLst>
      <p:ext uri="{BB962C8B-B14F-4D97-AF65-F5344CB8AC3E}">
        <p14:creationId xmlns:p14="http://schemas.microsoft.com/office/powerpoint/2010/main" val="58906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C5856-9D0D-1432-2B64-C743BB072A19}"/>
              </a:ext>
            </a:extLst>
          </p:cNvPr>
          <p:cNvSpPr txBox="1"/>
          <p:nvPr/>
        </p:nvSpPr>
        <p:spPr>
          <a:xfrm>
            <a:off x="2615738" y="961722"/>
            <a:ext cx="8387488" cy="3970318"/>
          </a:xfrm>
          <a:prstGeom prst="rect">
            <a:avLst/>
          </a:prstGeom>
          <a:noFill/>
        </p:spPr>
        <p:txBody>
          <a:bodyPr wrap="square" rtlCol="0">
            <a:spAutoFit/>
          </a:bodyPr>
          <a:lstStyle/>
          <a:p>
            <a:pPr algn="r"/>
            <a:endParaRPr lang="el-GR" sz="3600" b="1" dirty="0">
              <a:solidFill>
                <a:srgbClr val="374C81"/>
              </a:solidFill>
              <a:ea typeface="Calibri" panose="020F0502020204030204"/>
              <a:cs typeface="Calibri" panose="020F0502020204030204"/>
            </a:endParaRPr>
          </a:p>
          <a:p>
            <a:pPr algn="r"/>
            <a:r>
              <a:rPr lang="el-GR" sz="3600" b="1" dirty="0">
                <a:solidFill>
                  <a:srgbClr val="374C81"/>
                </a:solidFill>
                <a:ea typeface="Calibri" panose="020F0502020204030204"/>
                <a:cs typeface="Calibri" panose="020F0502020204030204"/>
              </a:rPr>
              <a:t>Επενδύσεις και δομές επιχειρηματικότητας και καινοτομίας</a:t>
            </a:r>
          </a:p>
          <a:p>
            <a:pPr algn="r"/>
            <a:endParaRPr lang="el-GR" sz="3600" b="1" dirty="0">
              <a:solidFill>
                <a:srgbClr val="374C81"/>
              </a:solidFill>
              <a:ea typeface="Calibri" panose="020F0502020204030204"/>
              <a:cs typeface="Calibri" panose="020F0502020204030204"/>
            </a:endParaRPr>
          </a:p>
          <a:p>
            <a:pPr algn="r"/>
            <a:endParaRPr lang="el-GR" sz="3600" b="1" dirty="0">
              <a:solidFill>
                <a:srgbClr val="374C81"/>
              </a:solidFill>
              <a:ea typeface="Calibri" panose="020F0502020204030204"/>
              <a:cs typeface="Calibri" panose="020F0502020204030204"/>
            </a:endParaRPr>
          </a:p>
          <a:p>
            <a:pPr algn="r"/>
            <a:r>
              <a:rPr lang="el-GR" sz="3600" b="1" dirty="0">
                <a:solidFill>
                  <a:srgbClr val="374C81"/>
                </a:solidFill>
                <a:ea typeface="Calibri" panose="020F0502020204030204"/>
                <a:cs typeface="Calibri" panose="020F0502020204030204"/>
              </a:rPr>
              <a:t>Υπερταμείο | ΤΑΙΠΕΔ | ΕΤΑΔ</a:t>
            </a:r>
          </a:p>
          <a:p>
            <a:pPr algn="r"/>
            <a:endParaRPr lang="x-none" sz="3600" b="1" dirty="0">
              <a:solidFill>
                <a:srgbClr val="374C81"/>
              </a:solidFill>
              <a:ea typeface="Calibri" panose="020F0502020204030204"/>
              <a:cs typeface="Calibri" panose="020F0502020204030204"/>
            </a:endParaRPr>
          </a:p>
        </p:txBody>
      </p:sp>
    </p:spTree>
    <p:extLst>
      <p:ext uri="{BB962C8B-B14F-4D97-AF65-F5344CB8AC3E}">
        <p14:creationId xmlns:p14="http://schemas.microsoft.com/office/powerpoint/2010/main" val="614272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Ανάπλαση ΔΕΘ</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590278"/>
          <a:ext cx="5415466" cy="3055135"/>
        </p:xfrm>
        <a:graphic>
          <a:graphicData uri="http://schemas.openxmlformats.org/drawingml/2006/table">
            <a:tbl>
              <a:tblPr firstRow="1" bandRow="1"/>
              <a:tblGrid>
                <a:gridCol w="5415466">
                  <a:extLst>
                    <a:ext uri="{9D8B030D-6E8A-4147-A177-3AD203B41FA5}">
                      <a16:colId xmlns:a16="http://schemas.microsoft.com/office/drawing/2014/main" val="1762985136"/>
                    </a:ext>
                  </a:extLst>
                </a:gridCol>
              </a:tblGrid>
              <a:tr h="700435">
                <a:tc>
                  <a:txBody>
                    <a:bodyPr/>
                    <a:lstStyle/>
                    <a:p>
                      <a:r>
                        <a:rPr lang="el-GR" b="1" i="1" dirty="0"/>
                        <a:t>Ανάπλαση ΔΕΘ</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820132">
                <a:tc>
                  <a:txBody>
                    <a:bodyPr/>
                    <a:lstStyle/>
                    <a:p>
                      <a:r>
                        <a:rPr lang="el-GR" dirty="0"/>
                        <a:t>Συνεδριακό και εκθεσιακό κέντρο, μητροπολιτικό πάρκο 60 στρ., επιχειρηματικό κέντρο, ξενοδοχείο και υπόγειοι χώροι στάθμευσης.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34568">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Έχει εγκριθεί το Ειδικό Πολεοδομικό Σχέδιο και έχει ανατεθεί στη Μονάδα Συμβάσεων Στρατηγικής Σημασίας του ΤΑΙΠΕΔ η ωρίμανση του έργου και η υλοποίηση των διαγωνιστικών διαδικασιών. Στόχος είναι εντός του έτους να προκηρυχθεί διεθνής διαγωνισμός για την παραχώρηση. </a:t>
                      </a:r>
                    </a:p>
                    <a:p>
                      <a:pPr algn="just"/>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pic>
        <p:nvPicPr>
          <p:cNvPr id="6" name="Picture 5" descr="A building with a circular roof&#10;&#10;Description automatically generated">
            <a:extLst>
              <a:ext uri="{FF2B5EF4-FFF2-40B4-BE49-F238E27FC236}">
                <a16:creationId xmlns:a16="http://schemas.microsoft.com/office/drawing/2014/main" id="{3DAAE1CB-974E-4795-E540-19D8A0D28E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65817"/>
            <a:ext cx="5746534" cy="3126366"/>
          </a:xfrm>
          <a:prstGeom prst="rect">
            <a:avLst/>
          </a:prstGeom>
        </p:spPr>
      </p:pic>
    </p:spTree>
    <p:extLst>
      <p:ext uri="{BB962C8B-B14F-4D97-AF65-F5344CB8AC3E}">
        <p14:creationId xmlns:p14="http://schemas.microsoft.com/office/powerpoint/2010/main" val="3674316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lstStyle/>
          <a:p>
            <a:r>
              <a:rPr lang="el-GR" dirty="0"/>
              <a:t>Λιμενικές υποδομές</a:t>
            </a:r>
            <a:endParaRPr lang="x-none" dirty="0"/>
          </a:p>
        </p:txBody>
      </p:sp>
      <p:graphicFrame>
        <p:nvGraphicFramePr>
          <p:cNvPr id="3" name="Table 3">
            <a:extLst>
              <a:ext uri="{FF2B5EF4-FFF2-40B4-BE49-F238E27FC236}">
                <a16:creationId xmlns:a16="http://schemas.microsoft.com/office/drawing/2014/main" id="{86D4C972-1083-21D0-E65E-B6718AAF2458}"/>
              </a:ext>
            </a:extLst>
          </p:cNvPr>
          <p:cNvGraphicFramePr>
            <a:graphicFrameLocks noGrp="1"/>
          </p:cNvGraphicFramePr>
          <p:nvPr/>
        </p:nvGraphicFramePr>
        <p:xfrm>
          <a:off x="476249" y="1039710"/>
          <a:ext cx="6934201" cy="3387294"/>
        </p:xfrm>
        <a:graphic>
          <a:graphicData uri="http://schemas.openxmlformats.org/drawingml/2006/table">
            <a:tbl>
              <a:tblPr firstRow="1" bandRow="1"/>
              <a:tblGrid>
                <a:gridCol w="6934201">
                  <a:extLst>
                    <a:ext uri="{9D8B030D-6E8A-4147-A177-3AD203B41FA5}">
                      <a16:colId xmlns:a16="http://schemas.microsoft.com/office/drawing/2014/main" val="1762985136"/>
                    </a:ext>
                  </a:extLst>
                </a:gridCol>
              </a:tblGrid>
              <a:tr h="322047">
                <a:tc>
                  <a:txBody>
                    <a:bodyPr/>
                    <a:lstStyle/>
                    <a:p>
                      <a:r>
                        <a:rPr lang="el-GR" b="1" i="1" dirty="0"/>
                        <a:t>Οργανισμός Λιμένος Θεσσαλονίκης (ΟΛΘ Α.Ε.)</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1060428">
                <a:tc>
                  <a:txBody>
                    <a:bodyPr/>
                    <a:lstStyle/>
                    <a:p>
                      <a:r>
                        <a:rPr lang="el-GR" dirty="0"/>
                        <a:t>Προϋπολογισμός: Υπόλοιπο υποχρεωτικών επενδύσεων προς εκτέλεση 160 εκατ. € εκ των οποίων:</a:t>
                      </a:r>
                    </a:p>
                    <a:p>
                      <a:r>
                        <a:rPr lang="el-GR" dirty="0"/>
                        <a:t>                              - Επέκταση λιμενικής υποδομής  (6</a:t>
                      </a:r>
                      <a:r>
                        <a:rPr lang="el-GR" baseline="30000" dirty="0"/>
                        <a:t>ος</a:t>
                      </a:r>
                      <a:r>
                        <a:rPr lang="el-GR" dirty="0"/>
                        <a:t> προβλήτας) 130 εκατ. €</a:t>
                      </a:r>
                    </a:p>
                    <a:p>
                      <a:r>
                        <a:rPr lang="el-GR" dirty="0"/>
                        <a:t>                              - Μηχανολογικός εξοπλισμός 6</a:t>
                      </a:r>
                      <a:r>
                        <a:rPr lang="el-GR" baseline="30000" dirty="0"/>
                        <a:t>ου</a:t>
                      </a:r>
                      <a:r>
                        <a:rPr lang="el-GR" dirty="0"/>
                        <a:t> προβλήτα               7 εκατ. €</a:t>
                      </a:r>
                    </a:p>
                    <a:p>
                      <a:r>
                        <a:rPr lang="el-GR" dirty="0"/>
                        <a:t>                              - Αποκατάσταση Παλαιού Τελωνειακού Σταθμού     23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22047">
                <a:tc>
                  <a:txBody>
                    <a:bodyPr/>
                    <a:lstStyle/>
                    <a:p>
                      <a:r>
                        <a:rPr lang="el-GR" dirty="0"/>
                        <a:t>Εκτιμώμενη</a:t>
                      </a:r>
                      <a:r>
                        <a:rPr lang="el-GR" baseline="0" dirty="0"/>
                        <a:t> </a:t>
                      </a:r>
                      <a:r>
                        <a:rPr lang="el-GR" dirty="0"/>
                        <a:t>ολοκλήρωση: 30 μήνες από την υπογραφή της σύμβασης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145111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Έχει ολοκληρωθεί η διαβούλευση της Στρατηγικής Μελέτης Περιβαλλοντικών Επιπτώσεων και η θετική γνωμοδότηση από το ΥΠΕΝ. Ολοκληρώθηκε και η θετική γνωμοδότηση της Επιτροπής Σχεδιασμού και Ανάπτυξης Λιμένων και εντός του Σεπτεμβρίου υποβάλλεται το σχέδιο Π.Δ. του </a:t>
                      </a:r>
                      <a:r>
                        <a:rPr lang="en-US" sz="1400" b="0" i="0" u="none" strike="noStrike" cap="none" dirty="0">
                          <a:solidFill>
                            <a:schemeClr val="tx1"/>
                          </a:solidFill>
                          <a:effectLst/>
                          <a:latin typeface="+mn-lt"/>
                          <a:ea typeface="+mn-ea"/>
                          <a:cs typeface="+mn-cs"/>
                          <a:sym typeface="Arial"/>
                        </a:rPr>
                        <a:t>Master Plan</a:t>
                      </a:r>
                      <a:r>
                        <a:rPr lang="el-GR" sz="1400" b="0" i="0" u="none" strike="noStrike" cap="none" dirty="0">
                          <a:solidFill>
                            <a:schemeClr val="tx1"/>
                          </a:solidFill>
                          <a:effectLst/>
                          <a:latin typeface="+mn-lt"/>
                          <a:ea typeface="+mn-ea"/>
                          <a:cs typeface="+mn-cs"/>
                          <a:sym typeface="Arial"/>
                        </a:rPr>
                        <a:t> στο </a:t>
                      </a:r>
                      <a:r>
                        <a:rPr lang="el-GR" sz="1400" b="0" i="0" u="none" strike="noStrike" cap="none" dirty="0" err="1">
                          <a:solidFill>
                            <a:schemeClr val="tx1"/>
                          </a:solidFill>
                          <a:effectLst/>
                          <a:latin typeface="+mn-lt"/>
                          <a:ea typeface="+mn-ea"/>
                          <a:cs typeface="+mn-cs"/>
                          <a:sym typeface="Arial"/>
                        </a:rPr>
                        <a:t>ΣτΕ</a:t>
                      </a:r>
                      <a:r>
                        <a:rPr lang="el-GR" sz="1400" b="0" i="0" u="none" strike="noStrike" cap="none" dirty="0">
                          <a:solidFill>
                            <a:schemeClr val="tx1"/>
                          </a:solidFill>
                          <a:effectLst/>
                          <a:latin typeface="+mn-lt"/>
                          <a:ea typeface="+mn-ea"/>
                          <a:cs typeface="+mn-cs"/>
                          <a:sym typeface="Arial"/>
                        </a:rPr>
                        <a:t> προς αξιολόγηση και έγκριση.</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Με την έγκριση του Π.Δ. υπογράφεται η Σύμβαση με τον Ανάδοχο κατασκευής καθώς ο </a:t>
                      </a:r>
                      <a:r>
                        <a:rPr lang="el-GR" sz="1400" b="0" i="0" u="none" strike="noStrike" cap="none">
                          <a:solidFill>
                            <a:schemeClr val="tx1"/>
                          </a:solidFill>
                          <a:effectLst/>
                          <a:latin typeface="+mn-lt"/>
                          <a:ea typeface="+mn-ea"/>
                          <a:cs typeface="+mn-cs"/>
                          <a:sym typeface="Arial"/>
                        </a:rPr>
                        <a:t>σχετικός διαγωνισμός </a:t>
                      </a:r>
                      <a:r>
                        <a:rPr lang="el-GR" sz="1400" b="0" i="0" u="none" strike="noStrike" cap="none" dirty="0">
                          <a:solidFill>
                            <a:schemeClr val="tx1"/>
                          </a:solidFill>
                          <a:effectLst/>
                          <a:latin typeface="+mn-lt"/>
                          <a:ea typeface="+mn-ea"/>
                          <a:cs typeface="+mn-cs"/>
                          <a:sym typeface="Arial"/>
                        </a:rPr>
                        <a:t>έχει ολοκληρωθεί.</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4" name="Table 3">
            <a:extLst>
              <a:ext uri="{FF2B5EF4-FFF2-40B4-BE49-F238E27FC236}">
                <a16:creationId xmlns:a16="http://schemas.microsoft.com/office/drawing/2014/main" id="{7F6928F6-8D73-AFA9-D97A-C6C9C35E0233}"/>
              </a:ext>
            </a:extLst>
          </p:cNvPr>
          <p:cNvGraphicFramePr>
            <a:graphicFrameLocks noGrp="1"/>
          </p:cNvGraphicFramePr>
          <p:nvPr/>
        </p:nvGraphicFramePr>
        <p:xfrm>
          <a:off x="476250" y="4521835"/>
          <a:ext cx="6934200" cy="2072640"/>
        </p:xfrm>
        <a:graphic>
          <a:graphicData uri="http://schemas.openxmlformats.org/drawingml/2006/table">
            <a:tbl>
              <a:tblPr firstRow="1" bandRow="1"/>
              <a:tblGrid>
                <a:gridCol w="6934200">
                  <a:extLst>
                    <a:ext uri="{9D8B030D-6E8A-4147-A177-3AD203B41FA5}">
                      <a16:colId xmlns:a16="http://schemas.microsoft.com/office/drawing/2014/main" val="1762985136"/>
                    </a:ext>
                  </a:extLst>
                </a:gridCol>
              </a:tblGrid>
              <a:tr h="235543">
                <a:tc>
                  <a:txBody>
                    <a:bodyPr/>
                    <a:lstStyle/>
                    <a:p>
                      <a:r>
                        <a:rPr lang="el-GR" b="1" i="1" dirty="0"/>
                        <a:t>Μαρίνα Καλαμαριάς</a:t>
                      </a:r>
                      <a:endParaRPr lang="x-none" b="1" i="1" dirty="0"/>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235543">
                <a:tc>
                  <a:txBody>
                    <a:bodyPr/>
                    <a:lstStyle/>
                    <a:p>
                      <a:r>
                        <a:rPr lang="el-GR" dirty="0"/>
                        <a:t>Μαρίνα δυναμικότητας 388 θέσεων με χερσαία ζώνη έκτασης 76 στρεμμάτων στην περιοχή της Καλαμαριάς Θεσσαλονίκης.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4004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l-GR" sz="1400" b="0" i="0" u="none" strike="noStrike" cap="none" dirty="0">
                          <a:solidFill>
                            <a:schemeClr val="tx1"/>
                          </a:solidFill>
                          <a:effectLst/>
                          <a:latin typeface="+mn-lt"/>
                          <a:ea typeface="+mn-ea"/>
                          <a:cs typeface="+mn-cs"/>
                          <a:sym typeface="Arial"/>
                        </a:rPr>
                        <a:t>Πρόοδος υλοποίησης: Αναμένεται η ολοκλήρωση της Δημόσιας Διαβούλευσης της ΜΠΕ εντός του Σεπτεμβρίου και η έκδοση της ΚΥΑ </a:t>
                      </a:r>
                      <a:r>
                        <a:rPr lang="el-GR" sz="1400" b="0" i="0" u="none" strike="noStrike" cap="none" dirty="0" err="1">
                          <a:solidFill>
                            <a:schemeClr val="tx1"/>
                          </a:solidFill>
                          <a:effectLst/>
                          <a:latin typeface="+mn-lt"/>
                          <a:ea typeface="+mn-ea"/>
                          <a:cs typeface="+mn-cs"/>
                          <a:sym typeface="Arial"/>
                        </a:rPr>
                        <a:t>χωροθέτησης</a:t>
                      </a:r>
                      <a:r>
                        <a:rPr lang="el-GR" sz="1400" b="0" i="0" u="none" strike="noStrike" cap="none" dirty="0">
                          <a:solidFill>
                            <a:schemeClr val="tx1"/>
                          </a:solidFill>
                          <a:effectLst/>
                          <a:latin typeface="+mn-lt"/>
                          <a:ea typeface="+mn-ea"/>
                          <a:cs typeface="+mn-cs"/>
                          <a:sym typeface="Arial"/>
                        </a:rPr>
                        <a:t> εντός του 3</a:t>
                      </a:r>
                      <a:r>
                        <a:rPr lang="el-GR" sz="1400" b="0" i="0" u="none" strike="noStrike" cap="none" baseline="30000" dirty="0">
                          <a:solidFill>
                            <a:schemeClr val="tx1"/>
                          </a:solidFill>
                          <a:effectLst/>
                          <a:latin typeface="+mn-lt"/>
                          <a:ea typeface="+mn-ea"/>
                          <a:cs typeface="+mn-cs"/>
                          <a:sym typeface="Arial"/>
                        </a:rPr>
                        <a:t>ου</a:t>
                      </a:r>
                      <a:r>
                        <a:rPr lang="el-GR" sz="1400" b="0" i="0" u="none" strike="noStrike" cap="none" dirty="0">
                          <a:solidFill>
                            <a:schemeClr val="tx1"/>
                          </a:solidFill>
                          <a:effectLst/>
                          <a:latin typeface="+mn-lt"/>
                          <a:ea typeface="+mn-ea"/>
                          <a:cs typeface="+mn-cs"/>
                          <a:sym typeface="Arial"/>
                        </a:rPr>
                        <a:t> τριμήνου 2024 που ουσιαστικά σηματοδοτεί την εκκίνηση της διαγωνιστικής διαδικασίας.</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235543">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l-GR" sz="1400" b="0" i="0" u="none" strike="noStrike" cap="none" dirty="0">
                        <a:solidFill>
                          <a:schemeClr val="tx1"/>
                        </a:solidFill>
                        <a:effectLst/>
                        <a:latin typeface="+mn-lt"/>
                        <a:ea typeface="+mn-ea"/>
                        <a:cs typeface="+mn-cs"/>
                        <a:sym typeface="Arial"/>
                      </a:endParaRP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6" name="Picture 5" descr="A sunset over a city&#10;&#10;Description automatically generated">
            <a:extLst>
              <a:ext uri="{FF2B5EF4-FFF2-40B4-BE49-F238E27FC236}">
                <a16:creationId xmlns:a16="http://schemas.microsoft.com/office/drawing/2014/main" id="{FE084810-86AD-9426-8AEA-71AFCCF77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0523" y="1232399"/>
            <a:ext cx="4068678" cy="3194605"/>
          </a:xfrm>
          <a:prstGeom prst="rect">
            <a:avLst/>
          </a:prstGeom>
        </p:spPr>
      </p:pic>
      <p:pic>
        <p:nvPicPr>
          <p:cNvPr id="8" name="Picture 7" descr="A marina with many boats and buildings&#10;&#10;Description automatically generated">
            <a:extLst>
              <a:ext uri="{FF2B5EF4-FFF2-40B4-BE49-F238E27FC236}">
                <a16:creationId xmlns:a16="http://schemas.microsoft.com/office/drawing/2014/main" id="{FB90D7E7-D32D-6D47-F3C6-04531DA32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0524" y="4790159"/>
            <a:ext cx="4068677" cy="1621435"/>
          </a:xfrm>
          <a:prstGeom prst="rect">
            <a:avLst/>
          </a:prstGeom>
        </p:spPr>
      </p:pic>
    </p:spTree>
    <p:extLst>
      <p:ext uri="{BB962C8B-B14F-4D97-AF65-F5344CB8AC3E}">
        <p14:creationId xmlns:p14="http://schemas.microsoft.com/office/powerpoint/2010/main" val="267440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lstStyle/>
          <a:p>
            <a:r>
              <a:rPr lang="el-GR" dirty="0"/>
              <a:t>Στρατόπεδο </a:t>
            </a:r>
            <a:r>
              <a:rPr lang="el-GR" dirty="0" err="1"/>
              <a:t>Γκόνου</a:t>
            </a:r>
            <a:r>
              <a:rPr lang="el-GR" dirty="0"/>
              <a:t> | Δυτική Θεσσαλονίκη</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231189" y="1676793"/>
          <a:ext cx="5556868" cy="3757532"/>
        </p:xfrm>
        <a:graphic>
          <a:graphicData uri="http://schemas.openxmlformats.org/drawingml/2006/table">
            <a:tbl>
              <a:tblPr firstRow="1" bandRow="1"/>
              <a:tblGrid>
                <a:gridCol w="5556868">
                  <a:extLst>
                    <a:ext uri="{9D8B030D-6E8A-4147-A177-3AD203B41FA5}">
                      <a16:colId xmlns:a16="http://schemas.microsoft.com/office/drawing/2014/main" val="1762985136"/>
                    </a:ext>
                  </a:extLst>
                </a:gridCol>
              </a:tblGrid>
              <a:tr h="481945">
                <a:tc>
                  <a:txBody>
                    <a:bodyPr/>
                    <a:lstStyle/>
                    <a:p>
                      <a:r>
                        <a:rPr lang="el-GR" b="1" i="1" dirty="0"/>
                        <a:t>Αξιοποίηση του πρώην στρατοπέδου </a:t>
                      </a:r>
                      <a:r>
                        <a:rPr lang="el-GR" b="1" i="1" dirty="0" err="1"/>
                        <a:t>Γκόνου</a:t>
                      </a:r>
                      <a:endParaRPr lang="el-GR" b="1" i="1" dirty="0">
                        <a:solidFill>
                          <a:srgbClr val="FF0000"/>
                        </a:solidFill>
                      </a:endParaRP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527901">
                <a:tc>
                  <a:txBody>
                    <a:bodyPr/>
                    <a:lstStyle/>
                    <a:p>
                      <a:r>
                        <a:rPr lang="el-GR" dirty="0"/>
                        <a:t>Προϋπολογισμός: 155-260 εκατ.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744718">
                <a:tc>
                  <a:txBody>
                    <a:bodyPr/>
                    <a:lstStyle/>
                    <a:p>
                      <a:r>
                        <a:rPr lang="el-GR" sz="1400" b="0" i="0" u="none" strike="noStrike" cap="none" dirty="0">
                          <a:solidFill>
                            <a:schemeClr val="tx1"/>
                          </a:solidFill>
                          <a:latin typeface="+mn-lt"/>
                          <a:ea typeface="+mn-ea"/>
                          <a:cs typeface="+mn-cs"/>
                          <a:sym typeface="Arial"/>
                        </a:rPr>
                        <a:t>Εκτιμώμενη υπογραφή σύμβασης παραχώρησης </a:t>
                      </a:r>
                      <a:r>
                        <a:rPr lang="el-GR" dirty="0"/>
                        <a:t>: 2025</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4718">
                <a:tc>
                  <a:txBody>
                    <a:bodyPr/>
                    <a:lstStyle/>
                    <a:p>
                      <a:r>
                        <a:rPr lang="el-GR" dirty="0"/>
                        <a:t>Αξιοποίηση</a:t>
                      </a:r>
                      <a:r>
                        <a:rPr lang="el-GR" baseline="0" dirty="0"/>
                        <a:t> του πρώην στρατοπέδου με χρήσεις </a:t>
                      </a:r>
                      <a:r>
                        <a:rPr lang="en-US" baseline="0" dirty="0"/>
                        <a:t>logistics, </a:t>
                      </a:r>
                      <a:r>
                        <a:rPr lang="el-GR" baseline="0" dirty="0"/>
                        <a:t>μεταποίησης, ζωνών ελεύθερου εμπορίου</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617107"/>
                  </a:ext>
                </a:extLst>
              </a:tr>
              <a:tr h="1258250">
                <a:tc>
                  <a:txBody>
                    <a:bodyPr/>
                    <a:lstStyle/>
                    <a:p>
                      <a:pPr algn="just"/>
                      <a:r>
                        <a:rPr lang="el-GR" sz="1400" b="0" i="0" u="none" strike="noStrike" cap="none" dirty="0">
                          <a:solidFill>
                            <a:schemeClr val="tx1"/>
                          </a:solidFill>
                          <a:effectLst/>
                          <a:latin typeface="+mn-lt"/>
                          <a:ea typeface="+mn-ea"/>
                          <a:cs typeface="+mn-cs"/>
                          <a:sym typeface="Arial"/>
                        </a:rPr>
                        <a:t>Πρόοδος υλοποίησης: Σε εξέλιξη σύμβαση του συμβούλου ωρίμανσης μελετών. Έχει ανατεθεί στη Μονάδα Συμβάσεων Στρατηγικής Σημασίας του ΤΑΙΠΕΔ η υλοποίηση των διαγωνιστικών </a:t>
                      </a:r>
                      <a:r>
                        <a:rPr lang="el-GR" sz="1400" b="0" i="0" u="none" strike="noStrike" cap="none">
                          <a:solidFill>
                            <a:schemeClr val="tx1"/>
                          </a:solidFill>
                          <a:effectLst/>
                          <a:latin typeface="+mn-lt"/>
                          <a:ea typeface="+mn-ea"/>
                          <a:cs typeface="+mn-cs"/>
                          <a:sym typeface="Arial"/>
                        </a:rPr>
                        <a:t>διαδικασιών και</a:t>
                      </a:r>
                      <a:r>
                        <a:rPr lang="el-GR" sz="1400" b="0" i="0" u="none" strike="noStrike" cap="none" dirty="0">
                          <a:solidFill>
                            <a:srgbClr val="FF0000"/>
                          </a:solidFill>
                          <a:effectLst/>
                          <a:latin typeface="+mn-lt"/>
                          <a:ea typeface="+mn-ea"/>
                          <a:cs typeface="+mn-cs"/>
                          <a:sym typeface="Arial"/>
                        </a:rPr>
                        <a:t> </a:t>
                      </a:r>
                      <a:r>
                        <a:rPr lang="el-GR" sz="1400" b="0" i="0" u="none" strike="noStrike" cap="none">
                          <a:solidFill>
                            <a:schemeClr val="tx1"/>
                          </a:solidFill>
                          <a:effectLst/>
                          <a:latin typeface="+mn-lt"/>
                          <a:ea typeface="+mn-ea"/>
                          <a:cs typeface="+mn-cs"/>
                          <a:sym typeface="Arial"/>
                        </a:rPr>
                        <a:t>έως </a:t>
                      </a:r>
                      <a:r>
                        <a:rPr lang="el-GR" sz="1400" b="0" i="0" u="none" strike="noStrike" cap="none" dirty="0">
                          <a:solidFill>
                            <a:schemeClr val="tx1"/>
                          </a:solidFill>
                          <a:effectLst/>
                          <a:latin typeface="+mn-lt"/>
                          <a:ea typeface="+mn-ea"/>
                          <a:cs typeface="+mn-cs"/>
                          <a:sym typeface="Arial"/>
                        </a:rPr>
                        <a:t>15/9/2024 αναμένεται η προκήρυξη για ανάδοχο.</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pic>
        <p:nvPicPr>
          <p:cNvPr id="4" name="Εικόνα 1" descr="Εικόνα που περιέχει Αεροφωτογραφία, Πανοραμική άποψη, εναέριος, πολεοδομικό σχέδιο&#10;&#10;Περιγραφή που δημιουργήθηκε αυτόματα">
            <a:extLst>
              <a:ext uri="{FF2B5EF4-FFF2-40B4-BE49-F238E27FC236}">
                <a16:creationId xmlns:a16="http://schemas.microsoft.com/office/drawing/2014/main" id="{2AFE24DD-20DC-6B09-B90E-5F4F74849D2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59078" y="3830242"/>
            <a:ext cx="4321320" cy="2559756"/>
          </a:xfrm>
          <a:prstGeom prst="rect">
            <a:avLst/>
          </a:prstGeom>
          <a:noFill/>
          <a:ln>
            <a:noFill/>
          </a:ln>
        </p:spPr>
      </p:pic>
      <p:pic>
        <p:nvPicPr>
          <p:cNvPr id="6" name="Picture 5" descr="An aerial view of a city&#10;&#10;Description automatically generated">
            <a:extLst>
              <a:ext uri="{FF2B5EF4-FFF2-40B4-BE49-F238E27FC236}">
                <a16:creationId xmlns:a16="http://schemas.microsoft.com/office/drawing/2014/main" id="{45ADC8DE-B421-E0A2-94CB-313B4F9CA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078" y="1069865"/>
            <a:ext cx="4321320" cy="2559756"/>
          </a:xfrm>
          <a:prstGeom prst="rect">
            <a:avLst/>
          </a:prstGeom>
        </p:spPr>
      </p:pic>
    </p:spTree>
    <p:extLst>
      <p:ext uri="{BB962C8B-B14F-4D97-AF65-F5344CB8AC3E}">
        <p14:creationId xmlns:p14="http://schemas.microsoft.com/office/powerpoint/2010/main" val="3543930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0A7F-119D-B0EF-98F7-98180AC6FB44}"/>
              </a:ext>
            </a:extLst>
          </p:cNvPr>
          <p:cNvSpPr>
            <a:spLocks noGrp="1"/>
          </p:cNvSpPr>
          <p:nvPr>
            <p:ph type="title"/>
          </p:nvPr>
        </p:nvSpPr>
        <p:spPr/>
        <p:txBody>
          <a:bodyPr>
            <a:normAutofit/>
          </a:bodyPr>
          <a:lstStyle/>
          <a:p>
            <a:r>
              <a:rPr lang="el-GR" dirty="0"/>
              <a:t>Αξιοποίηση ακινήτων  </a:t>
            </a:r>
            <a:endParaRPr lang="x-none" dirty="0"/>
          </a:p>
        </p:txBody>
      </p:sp>
      <p:graphicFrame>
        <p:nvGraphicFramePr>
          <p:cNvPr id="3" name="Table 3">
            <a:extLst>
              <a:ext uri="{FF2B5EF4-FFF2-40B4-BE49-F238E27FC236}">
                <a16:creationId xmlns:a16="http://schemas.microsoft.com/office/drawing/2014/main" id="{23990236-69AB-48A9-9766-EFEA3E270F88}"/>
              </a:ext>
            </a:extLst>
          </p:cNvPr>
          <p:cNvGraphicFramePr>
            <a:graphicFrameLocks noGrp="1"/>
          </p:cNvGraphicFramePr>
          <p:nvPr/>
        </p:nvGraphicFramePr>
        <p:xfrm>
          <a:off x="344311" y="1168400"/>
          <a:ext cx="6818489" cy="2260600"/>
        </p:xfrm>
        <a:graphic>
          <a:graphicData uri="http://schemas.openxmlformats.org/drawingml/2006/table">
            <a:tbl>
              <a:tblPr firstRow="1" bandRow="1"/>
              <a:tblGrid>
                <a:gridCol w="6818489">
                  <a:extLst>
                    <a:ext uri="{9D8B030D-6E8A-4147-A177-3AD203B41FA5}">
                      <a16:colId xmlns:a16="http://schemas.microsoft.com/office/drawing/2014/main" val="1762985136"/>
                    </a:ext>
                  </a:extLst>
                </a:gridCol>
              </a:tblGrid>
              <a:tr h="370840">
                <a:tc>
                  <a:txBody>
                    <a:bodyPr/>
                    <a:lstStyle/>
                    <a:p>
                      <a:r>
                        <a:rPr lang="el-GR" b="1" i="1" dirty="0"/>
                        <a:t>Κυβερνείο Παλατάκι</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370840">
                <a:tc>
                  <a:txBody>
                    <a:bodyPr/>
                    <a:lstStyle/>
                    <a:p>
                      <a:r>
                        <a:rPr lang="el-GR" dirty="0"/>
                        <a:t>Αποκατάσταση, λειτουργική αναβάθμιση και αξιοποίηση του Κυβερνείου Θεσσαλονίκης – γνωστό και ως Παλατάκι – το οποίο αποτελεί παραθαλάσσιο οικόπεδο 18,7 στρ. με κτίσμα 1.930 τ.μ. σε συνεργασία με την τοπική κοινωνία, ως πολυχώρου πολιτισμού, συνεδρίων και εκδηλώσεων. </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370840">
                <a:tc>
                  <a:txBody>
                    <a:bodyPr/>
                    <a:lstStyle/>
                    <a:p>
                      <a:r>
                        <a:rPr lang="el-GR" sz="1400" b="0" i="0" u="none" strike="noStrike" cap="none" dirty="0">
                          <a:solidFill>
                            <a:schemeClr val="tx1"/>
                          </a:solidFill>
                          <a:effectLst/>
                          <a:latin typeface="+mn-lt"/>
                          <a:ea typeface="+mn-ea"/>
                          <a:cs typeface="+mn-cs"/>
                          <a:sym typeface="Arial"/>
                        </a:rPr>
                        <a:t>Πρόοδος υλοποίησης: </a:t>
                      </a:r>
                    </a:p>
                    <a:p>
                      <a:r>
                        <a:rPr lang="el-GR" sz="1400" b="0" i="0" u="none" strike="noStrike" cap="none" dirty="0">
                          <a:solidFill>
                            <a:schemeClr val="tx1"/>
                          </a:solidFill>
                          <a:effectLst/>
                          <a:latin typeface="+mn-lt"/>
                          <a:ea typeface="+mn-ea"/>
                          <a:cs typeface="+mn-cs"/>
                          <a:sym typeface="Arial"/>
                        </a:rPr>
                        <a:t>Έχει υπογραφεί μνημόνιο συνεργασίας μεταξύ της Βουλής των Ελλήνων, του Υπερταμείου και της ΕΤΑΔ για την αποκατάσταση, λειτουργική αναβάθμιση και αξιοποίηση του χώρου. Σε εξέλιξη ενέργειες ωρίμανσης του έργου. </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graphicFrame>
        <p:nvGraphicFramePr>
          <p:cNvPr id="4" name="Table 3">
            <a:extLst>
              <a:ext uri="{FF2B5EF4-FFF2-40B4-BE49-F238E27FC236}">
                <a16:creationId xmlns:a16="http://schemas.microsoft.com/office/drawing/2014/main" id="{F8541E56-52BB-8E30-E547-3A464621B81B}"/>
              </a:ext>
            </a:extLst>
          </p:cNvPr>
          <p:cNvGraphicFramePr>
            <a:graphicFrameLocks noGrp="1"/>
          </p:cNvGraphicFramePr>
          <p:nvPr/>
        </p:nvGraphicFramePr>
        <p:xfrm>
          <a:off x="344311" y="3678236"/>
          <a:ext cx="6791325" cy="2647027"/>
        </p:xfrm>
        <a:graphic>
          <a:graphicData uri="http://schemas.openxmlformats.org/drawingml/2006/table">
            <a:tbl>
              <a:tblPr firstRow="1" bandRow="1"/>
              <a:tblGrid>
                <a:gridCol w="6791325">
                  <a:extLst>
                    <a:ext uri="{9D8B030D-6E8A-4147-A177-3AD203B41FA5}">
                      <a16:colId xmlns:a16="http://schemas.microsoft.com/office/drawing/2014/main" val="1762985136"/>
                    </a:ext>
                  </a:extLst>
                </a:gridCol>
              </a:tblGrid>
              <a:tr h="396782">
                <a:tc>
                  <a:txBody>
                    <a:bodyPr/>
                    <a:lstStyle/>
                    <a:p>
                      <a:r>
                        <a:rPr lang="el-GR" b="1" i="1" dirty="0"/>
                        <a:t>Ακτή και (πρώην) </a:t>
                      </a:r>
                      <a:r>
                        <a:rPr lang="en-US" b="1" i="1" dirty="0"/>
                        <a:t>Camping </a:t>
                      </a:r>
                      <a:r>
                        <a:rPr lang="el-GR" b="1" i="1" dirty="0"/>
                        <a:t>Αγίας Τριάδας</a:t>
                      </a:r>
                    </a:p>
                  </a:txBody>
                  <a:tcPr>
                    <a:lnL w="12700" cmpd="sng">
                      <a:noFill/>
                      <a:prstDash val="solid"/>
                    </a:lnL>
                    <a:lnR w="12700" cmpd="sng">
                      <a:noFill/>
                      <a:prstDash val="solid"/>
                    </a:lnR>
                    <a:lnT w="12700" cmpd="sng">
                      <a:noFill/>
                      <a:prstDash val="soli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960809"/>
                  </a:ext>
                </a:extLst>
              </a:tr>
              <a:tr h="782694">
                <a:tc>
                  <a:txBody>
                    <a:bodyPr/>
                    <a:lstStyle/>
                    <a:p>
                      <a:r>
                        <a:rPr lang="el-GR" dirty="0"/>
                        <a:t>Ολοκληρώθηκε η διαγωνιστική διαδικασία με επιλογή προτιμητέου επενδυτή για την αξιοποίηση και ανάπλαση του εγκαταλελειμμένου από χρόνια ακινήτου συνολικής έκτασης 160 στρεμμάτων.</a:t>
                      </a:r>
                      <a:endParaRPr lang="x-none" dirty="0"/>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131340"/>
                  </a:ext>
                </a:extLst>
              </a:tr>
              <a:tr h="1467551">
                <a:tc>
                  <a:txBody>
                    <a:bodyPr/>
                    <a:lstStyle/>
                    <a:p>
                      <a:r>
                        <a:rPr lang="el-GR" sz="1400" b="0" i="0" u="none" strike="noStrike" cap="none" dirty="0">
                          <a:solidFill>
                            <a:schemeClr val="tx1"/>
                          </a:solidFill>
                          <a:effectLst/>
                          <a:latin typeface="+mn-lt"/>
                          <a:ea typeface="+mn-ea"/>
                          <a:cs typeface="+mn-cs"/>
                          <a:sym typeface="Arial"/>
                        </a:rPr>
                        <a:t>Πρόοδος υλοποίησης: </a:t>
                      </a:r>
                    </a:p>
                    <a:p>
                      <a:r>
                        <a:rPr lang="el-GR" sz="1400" b="0" i="0" u="none" strike="noStrike" cap="none" dirty="0">
                          <a:solidFill>
                            <a:schemeClr val="tx1"/>
                          </a:solidFill>
                          <a:effectLst/>
                          <a:latin typeface="+mn-lt"/>
                          <a:ea typeface="+mn-ea"/>
                          <a:cs typeface="+mn-cs"/>
                          <a:sym typeface="Arial"/>
                        </a:rPr>
                        <a:t>Το ΕΣΧΑΔΑ που </a:t>
                      </a:r>
                      <a:r>
                        <a:rPr lang="el-GR" sz="1400" b="0" i="0" u="none" strike="noStrike" cap="none" dirty="0" err="1">
                          <a:solidFill>
                            <a:schemeClr val="tx1"/>
                          </a:solidFill>
                          <a:effectLst/>
                          <a:latin typeface="+mn-lt"/>
                          <a:ea typeface="+mn-ea"/>
                          <a:cs typeface="+mn-cs"/>
                          <a:sym typeface="Arial"/>
                        </a:rPr>
                        <a:t>χωροθετεί</a:t>
                      </a:r>
                      <a:r>
                        <a:rPr lang="el-GR" sz="1400" b="0" i="0" u="none" strike="noStrike" cap="none" dirty="0">
                          <a:solidFill>
                            <a:schemeClr val="tx1"/>
                          </a:solidFill>
                          <a:effectLst/>
                          <a:latin typeface="+mn-lt"/>
                          <a:ea typeface="+mn-ea"/>
                          <a:cs typeface="+mn-cs"/>
                          <a:sym typeface="Arial"/>
                        </a:rPr>
                        <a:t> το ακίνητο έχει υποβληθεί προς έγκριση στο </a:t>
                      </a:r>
                      <a:r>
                        <a:rPr lang="el-GR" sz="1400" b="0" i="0" u="none" strike="noStrike" cap="none" dirty="0" err="1">
                          <a:solidFill>
                            <a:schemeClr val="tx1"/>
                          </a:solidFill>
                          <a:effectLst/>
                          <a:latin typeface="+mn-lt"/>
                          <a:ea typeface="+mn-ea"/>
                          <a:cs typeface="+mn-cs"/>
                          <a:sym typeface="Arial"/>
                        </a:rPr>
                        <a:t>ΣτΕ</a:t>
                      </a:r>
                      <a:r>
                        <a:rPr lang="el-GR" sz="1400" b="0" i="0" u="none" strike="noStrike" cap="none" dirty="0">
                          <a:solidFill>
                            <a:schemeClr val="tx1"/>
                          </a:solidFill>
                          <a:effectLst/>
                          <a:latin typeface="+mn-lt"/>
                          <a:ea typeface="+mn-ea"/>
                          <a:cs typeface="+mn-cs"/>
                          <a:sym typeface="Arial"/>
                        </a:rPr>
                        <a:t>. Μέρος του ακινήτου χαρακτηρίζεται ως δασικό ενώ μέρος του παραχωρείται στο Δήμο Θερμαϊκού για την ανέγερση σχολικής μονάδας. Το ΕΣΧΑΔΑ περιλαμβάνει και προβλέψεις για κοινόχρηστους χώρους ενώ εξασφαλίζεται η πρόσβαση των πολιτών στο θαλάσσιο μέτωπο του ακινήτου.</a:t>
                      </a:r>
                    </a:p>
                  </a:txBody>
                  <a:tcPr>
                    <a:lnL w="12700" cmpd="sng">
                      <a:noFill/>
                      <a:prstDash val="solid"/>
                    </a:lnL>
                    <a:lnR w="12700" cmpd="sng">
                      <a:noFill/>
                      <a:prstDash val="solid"/>
                    </a:lnR>
                    <a:lnT w="19050" cap="flat" cmpd="sng" algn="ctr">
                      <a:solidFill>
                        <a:schemeClr val="accent3">
                          <a:lumMod val="7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7257606"/>
                  </a:ext>
                </a:extLst>
              </a:tr>
            </a:tbl>
          </a:graphicData>
        </a:graphic>
      </p:graphicFrame>
      <p:pic>
        <p:nvPicPr>
          <p:cNvPr id="6" name="Picture 5" descr="A building with columns and a balcony&#10;&#10;Description automatically generated">
            <a:extLst>
              <a:ext uri="{FF2B5EF4-FFF2-40B4-BE49-F238E27FC236}">
                <a16:creationId xmlns:a16="http://schemas.microsoft.com/office/drawing/2014/main" id="{A638665F-C341-F9DA-F75F-8E49D948AB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9564" y="1285315"/>
            <a:ext cx="3786375" cy="2143686"/>
          </a:xfrm>
          <a:prstGeom prst="rect">
            <a:avLst/>
          </a:prstGeom>
        </p:spPr>
      </p:pic>
      <p:pic>
        <p:nvPicPr>
          <p:cNvPr id="8" name="Picture 7" descr="A city next to a body of water&#10;&#10;Description automatically generated">
            <a:extLst>
              <a:ext uri="{FF2B5EF4-FFF2-40B4-BE49-F238E27FC236}">
                <a16:creationId xmlns:a16="http://schemas.microsoft.com/office/drawing/2014/main" id="{C4502505-93CF-8165-FDBA-B32FB0B42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563" y="4068393"/>
            <a:ext cx="3786375" cy="2352119"/>
          </a:xfrm>
          <a:prstGeom prst="rect">
            <a:avLst/>
          </a:prstGeom>
        </p:spPr>
      </p:pic>
    </p:spTree>
    <p:extLst>
      <p:ext uri="{BB962C8B-B14F-4D97-AF65-F5344CB8AC3E}">
        <p14:creationId xmlns:p14="http://schemas.microsoft.com/office/powerpoint/2010/main" val="3170290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1DBEEF7C-169B-4461-8B6E-2EF269BB1762}"/>
              </a:ext>
            </a:extLst>
          </p:cNvPr>
          <p:cNvSpPr txBox="1">
            <a:spLocks/>
          </p:cNvSpPr>
          <p:nvPr/>
        </p:nvSpPr>
        <p:spPr>
          <a:xfrm>
            <a:off x="11830124" y="6600820"/>
            <a:ext cx="352912" cy="228600"/>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2">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5F16F5-D49A-49CE-BC27-103E792F34AA}" type="slidenum">
              <a:rPr kumimoji="0" lang="en-US" sz="900" b="0" i="0" u="none" strike="noStrike" kern="1200" cap="none" spc="0" normalizeH="0" baseline="0" noProof="0" smtClean="0">
                <a:ln>
                  <a:noFill/>
                </a:ln>
                <a:solidFill>
                  <a:srgbClr val="FFFFFF">
                    <a:lumMod val="8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FFFFFF">
                  <a:lumMod val="85000"/>
                </a:srgbClr>
              </a:solidFill>
              <a:effectLst/>
              <a:uLnTx/>
              <a:uFillTx/>
              <a:latin typeface="Arial" panose="020B0604020202020204" pitchFamily="34" charset="0"/>
              <a:ea typeface="+mn-ea"/>
              <a:cs typeface="Arial" panose="020B0604020202020204" pitchFamily="34" charset="0"/>
            </a:endParaRPr>
          </a:p>
        </p:txBody>
      </p:sp>
      <p:grpSp>
        <p:nvGrpSpPr>
          <p:cNvPr id="105" name="Group 104">
            <a:extLst>
              <a:ext uri="{FF2B5EF4-FFF2-40B4-BE49-F238E27FC236}">
                <a16:creationId xmlns:a16="http://schemas.microsoft.com/office/drawing/2014/main" id="{02F20202-DF2B-55E4-C86B-C5896CF39743}"/>
              </a:ext>
            </a:extLst>
          </p:cNvPr>
          <p:cNvGrpSpPr/>
          <p:nvPr/>
        </p:nvGrpSpPr>
        <p:grpSpPr>
          <a:xfrm>
            <a:off x="595655" y="1669774"/>
            <a:ext cx="11234469" cy="4059803"/>
            <a:chOff x="574223" y="1946924"/>
            <a:chExt cx="11000691" cy="3782653"/>
          </a:xfrm>
        </p:grpSpPr>
        <p:grpSp>
          <p:nvGrpSpPr>
            <p:cNvPr id="104" name="Group 103">
              <a:extLst>
                <a:ext uri="{FF2B5EF4-FFF2-40B4-BE49-F238E27FC236}">
                  <a16:creationId xmlns:a16="http://schemas.microsoft.com/office/drawing/2014/main" id="{DD5D17F4-952C-C34B-F0FF-A7265615F845}"/>
                </a:ext>
              </a:extLst>
            </p:cNvPr>
            <p:cNvGrpSpPr/>
            <p:nvPr/>
          </p:nvGrpSpPr>
          <p:grpSpPr>
            <a:xfrm>
              <a:off x="574223" y="1946924"/>
              <a:ext cx="2312558" cy="3782653"/>
              <a:chOff x="574223" y="1946924"/>
              <a:chExt cx="2312558" cy="3782653"/>
            </a:xfrm>
          </p:grpSpPr>
          <p:grpSp>
            <p:nvGrpSpPr>
              <p:cNvPr id="90" name="Group 89">
                <a:extLst>
                  <a:ext uri="{FF2B5EF4-FFF2-40B4-BE49-F238E27FC236}">
                    <a16:creationId xmlns:a16="http://schemas.microsoft.com/office/drawing/2014/main" id="{1C1FD816-CEC1-C3ED-86C2-ED18D5E4B8E0}"/>
                  </a:ext>
                </a:extLst>
              </p:cNvPr>
              <p:cNvGrpSpPr/>
              <p:nvPr/>
            </p:nvGrpSpPr>
            <p:grpSpPr>
              <a:xfrm>
                <a:off x="574223" y="2262954"/>
                <a:ext cx="2312558" cy="651141"/>
                <a:chOff x="574223" y="2262954"/>
                <a:chExt cx="2312558" cy="651141"/>
              </a:xfrm>
            </p:grpSpPr>
            <p:sp>
              <p:nvSpPr>
                <p:cNvPr id="91" name="Rectangle: Top Corners Rounded 90">
                  <a:extLst>
                    <a:ext uri="{FF2B5EF4-FFF2-40B4-BE49-F238E27FC236}">
                      <a16:creationId xmlns:a16="http://schemas.microsoft.com/office/drawing/2014/main" id="{7D9225C4-E798-445F-59BC-4EEE2065BA4C}"/>
                    </a:ext>
                  </a:extLst>
                </p:cNvPr>
                <p:cNvSpPr/>
                <p:nvPr/>
              </p:nvSpPr>
              <p:spPr>
                <a:xfrm>
                  <a:off x="574223" y="2262954"/>
                  <a:ext cx="2312558" cy="535212"/>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874E67E6-2C61-DDC3-AC3E-8F49EA794AA9}"/>
                    </a:ext>
                  </a:extLst>
                </p:cNvPr>
                <p:cNvSpPr txBox="1"/>
                <p:nvPr/>
              </p:nvSpPr>
              <p:spPr>
                <a:xfrm>
                  <a:off x="574224" y="2627329"/>
                  <a:ext cx="2312556" cy="286766"/>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97" name="Group 96">
                <a:extLst>
                  <a:ext uri="{FF2B5EF4-FFF2-40B4-BE49-F238E27FC236}">
                    <a16:creationId xmlns:a16="http://schemas.microsoft.com/office/drawing/2014/main" id="{8F8279C0-1E63-61F1-92E0-8D3D332DD732}"/>
                  </a:ext>
                </a:extLst>
              </p:cNvPr>
              <p:cNvGrpSpPr/>
              <p:nvPr/>
            </p:nvGrpSpPr>
            <p:grpSpPr>
              <a:xfrm>
                <a:off x="686747" y="2967819"/>
                <a:ext cx="2087510" cy="2761758"/>
                <a:chOff x="686747" y="2967819"/>
                <a:chExt cx="2087510" cy="2761758"/>
              </a:xfrm>
            </p:grpSpPr>
            <p:sp>
              <p:nvSpPr>
                <p:cNvPr id="93" name="Rectangle: Top Corners Rounded 92">
                  <a:extLst>
                    <a:ext uri="{FF2B5EF4-FFF2-40B4-BE49-F238E27FC236}">
                      <a16:creationId xmlns:a16="http://schemas.microsoft.com/office/drawing/2014/main" id="{9B0F382A-E5D2-754D-136D-326126D05E04}"/>
                    </a:ext>
                  </a:extLst>
                </p:cNvPr>
                <p:cNvSpPr/>
                <p:nvPr/>
              </p:nvSpPr>
              <p:spPr>
                <a:xfrm flipV="1">
                  <a:off x="686747" y="2967819"/>
                  <a:ext cx="2087510" cy="2718509"/>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98937720-9C82-9854-BBFB-62BA0EA3742F}"/>
                    </a:ext>
                  </a:extLst>
                </p:cNvPr>
                <p:cNvSpPr/>
                <p:nvPr/>
              </p:nvSpPr>
              <p:spPr>
                <a:xfrm rot="16200000" flipV="1">
                  <a:off x="1707643" y="5386697"/>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CFB50046-413C-264A-BA3C-FDFB943865C9}"/>
                  </a:ext>
                </a:extLst>
              </p:cNvPr>
              <p:cNvGrpSpPr/>
              <p:nvPr/>
            </p:nvGrpSpPr>
            <p:grpSpPr>
              <a:xfrm>
                <a:off x="1410481" y="1946924"/>
                <a:ext cx="640041" cy="640050"/>
                <a:chOff x="1410481" y="1946924"/>
                <a:chExt cx="640041" cy="640050"/>
              </a:xfrm>
            </p:grpSpPr>
            <p:sp>
              <p:nvSpPr>
                <p:cNvPr id="87" name="Arc 86">
                  <a:extLst>
                    <a:ext uri="{FF2B5EF4-FFF2-40B4-BE49-F238E27FC236}">
                      <a16:creationId xmlns:a16="http://schemas.microsoft.com/office/drawing/2014/main" id="{507A0791-B84D-F66E-5584-ADCB1E356EB0}"/>
                    </a:ext>
                  </a:extLst>
                </p:cNvPr>
                <p:cNvSpPr/>
                <p:nvPr/>
              </p:nvSpPr>
              <p:spPr>
                <a:xfrm rot="16200000" flipV="1">
                  <a:off x="1410477" y="1946928"/>
                  <a:ext cx="64005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88" name="Oval 87">
                  <a:extLst>
                    <a:ext uri="{FF2B5EF4-FFF2-40B4-BE49-F238E27FC236}">
                      <a16:creationId xmlns:a16="http://schemas.microsoft.com/office/drawing/2014/main" id="{F120811A-BFFA-2D5C-40D5-14C570404506}"/>
                    </a:ext>
                  </a:extLst>
                </p:cNvPr>
                <p:cNvSpPr/>
                <p:nvPr/>
              </p:nvSpPr>
              <p:spPr>
                <a:xfrm rot="16200000" flipV="1">
                  <a:off x="1458628" y="1995093"/>
                  <a:ext cx="543749" cy="543744"/>
                </a:xfrm>
                <a:prstGeom prst="ellipse">
                  <a:avLst/>
                </a:prstGeom>
                <a:solidFill>
                  <a:schemeClr val="bg2"/>
                </a:solidFill>
                <a:ln>
                  <a:noFill/>
                </a:ln>
                <a:effectLst>
                  <a:outerShdw blurRad="63500"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530CCF83-9EAC-27F5-1E7F-241637A994D9}"/>
                    </a:ext>
                  </a:extLst>
                </p:cNvPr>
                <p:cNvSpPr txBox="1"/>
                <p:nvPr/>
              </p:nvSpPr>
              <p:spPr>
                <a:xfrm rot="10800000" flipV="1">
                  <a:off x="1483419" y="2082299"/>
                  <a:ext cx="494168"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01</a:t>
                  </a:r>
                </a:p>
              </p:txBody>
            </p:sp>
          </p:grpSp>
          <p:sp>
            <p:nvSpPr>
              <p:cNvPr id="94" name="TextBox 93">
                <a:extLst>
                  <a:ext uri="{FF2B5EF4-FFF2-40B4-BE49-F238E27FC236}">
                    <a16:creationId xmlns:a16="http://schemas.microsoft.com/office/drawing/2014/main" id="{91F999D5-3F09-24FE-93B1-1364A83230A1}"/>
                  </a:ext>
                </a:extLst>
              </p:cNvPr>
              <p:cNvSpPr txBox="1"/>
              <p:nvPr/>
            </p:nvSpPr>
            <p:spPr>
              <a:xfrm>
                <a:off x="823910" y="3400670"/>
                <a:ext cx="1813183" cy="1691917"/>
              </a:xfrm>
              <a:prstGeom prst="rect">
                <a:avLst/>
              </a:prstGeom>
              <a:noFill/>
            </p:spPr>
            <p:txBody>
              <a:bodyPr wrap="square" rtlCol="0" anchor="ctr">
                <a:spAutoFit/>
              </a:bodyPr>
              <a:lstStyle/>
              <a:p>
                <a:pPr lvl="0" algn="ctr">
                  <a:defRPr/>
                </a:pPr>
                <a:r>
                  <a:rPr lang="el-GR" sz="1400" dirty="0">
                    <a:solidFill>
                      <a:schemeClr val="accent1">
                        <a:lumMod val="75000"/>
                      </a:schemeClr>
                    </a:solidFill>
                    <a:latin typeface="Calibri" panose="020F0502020204030204" pitchFamily="34" charset="0"/>
                    <a:cs typeface="Calibri" panose="020F0502020204030204" pitchFamily="34" charset="0"/>
                  </a:rPr>
                  <a:t>Αδύναμη σχέση των </a:t>
                </a:r>
                <a:r>
                  <a:rPr lang="el-GR" sz="1400" b="1" dirty="0">
                    <a:solidFill>
                      <a:schemeClr val="accent1">
                        <a:lumMod val="75000"/>
                      </a:schemeClr>
                    </a:solidFill>
                    <a:latin typeface="Calibri" panose="020F0502020204030204" pitchFamily="34" charset="0"/>
                    <a:cs typeface="Calibri" panose="020F0502020204030204" pitchFamily="34" charset="0"/>
                  </a:rPr>
                  <a:t>πολιτικών </a:t>
                </a:r>
                <a:r>
                  <a:rPr lang="el-GR" sz="1400" dirty="0">
                    <a:solidFill>
                      <a:schemeClr val="accent1">
                        <a:lumMod val="75000"/>
                      </a:schemeClr>
                    </a:solidFill>
                    <a:latin typeface="Calibri" panose="020F0502020204030204" pitchFamily="34" charset="0"/>
                    <a:cs typeface="Calibri" panose="020F0502020204030204" pitchFamily="34" charset="0"/>
                  </a:rPr>
                  <a:t>σε τοπικό, περιφερειακό και εθνικό επίπεδο, ώστε να εξυπηρετείται ο στόχος της </a:t>
                </a:r>
                <a:r>
                  <a:rPr lang="el-GR" sz="1400" b="1" dirty="0">
                    <a:solidFill>
                      <a:schemeClr val="accent1">
                        <a:lumMod val="75000"/>
                      </a:schemeClr>
                    </a:solidFill>
                    <a:latin typeface="Calibri" panose="020F0502020204030204" pitchFamily="34" charset="0"/>
                    <a:cs typeface="Calibri" panose="020F0502020204030204" pitchFamily="34" charset="0"/>
                  </a:rPr>
                  <a:t>περιφερειακής και τοπικής ανάπτυξης.</a:t>
                </a:r>
                <a:endPar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p:txBody>
          </p:sp>
        </p:grpSp>
        <p:grpSp>
          <p:nvGrpSpPr>
            <p:cNvPr id="101" name="Group 100">
              <a:extLst>
                <a:ext uri="{FF2B5EF4-FFF2-40B4-BE49-F238E27FC236}">
                  <a16:creationId xmlns:a16="http://schemas.microsoft.com/office/drawing/2014/main" id="{EBE1919A-39A7-49F0-EAF8-9B0C7EB487C3}"/>
                </a:ext>
              </a:extLst>
            </p:cNvPr>
            <p:cNvGrpSpPr/>
            <p:nvPr/>
          </p:nvGrpSpPr>
          <p:grpSpPr>
            <a:xfrm>
              <a:off x="9262356" y="1946924"/>
              <a:ext cx="2312558" cy="3782653"/>
              <a:chOff x="9262356" y="1946924"/>
              <a:chExt cx="2312558" cy="3782653"/>
            </a:xfrm>
          </p:grpSpPr>
          <p:sp>
            <p:nvSpPr>
              <p:cNvPr id="77" name="Rectangle: Top Corners Rounded 76">
                <a:extLst>
                  <a:ext uri="{FF2B5EF4-FFF2-40B4-BE49-F238E27FC236}">
                    <a16:creationId xmlns:a16="http://schemas.microsoft.com/office/drawing/2014/main" id="{DDA083D5-B3C6-56B7-B223-8DFE6A9A858A}"/>
                  </a:ext>
                </a:extLst>
              </p:cNvPr>
              <p:cNvSpPr/>
              <p:nvPr/>
            </p:nvSpPr>
            <p:spPr>
              <a:xfrm>
                <a:off x="9262356" y="2262955"/>
                <a:ext cx="2312558" cy="535211"/>
              </a:xfrm>
              <a:prstGeom prst="round2SameRect">
                <a:avLst/>
              </a:prstGeom>
              <a:solidFill>
                <a:schemeClr val="accent4">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nvGrpSpPr>
              <p:cNvPr id="100" name="Group 99">
                <a:extLst>
                  <a:ext uri="{FF2B5EF4-FFF2-40B4-BE49-F238E27FC236}">
                    <a16:creationId xmlns:a16="http://schemas.microsoft.com/office/drawing/2014/main" id="{DA10F0DC-EF39-4330-C2D4-3F70F080E3C1}"/>
                  </a:ext>
                </a:extLst>
              </p:cNvPr>
              <p:cNvGrpSpPr/>
              <p:nvPr/>
            </p:nvGrpSpPr>
            <p:grpSpPr>
              <a:xfrm>
                <a:off x="9374880" y="2990438"/>
                <a:ext cx="2087510" cy="2739139"/>
                <a:chOff x="9374880" y="2990438"/>
                <a:chExt cx="2087510" cy="2739139"/>
              </a:xfrm>
            </p:grpSpPr>
            <p:sp>
              <p:nvSpPr>
                <p:cNvPr id="79" name="Rectangle: Top Corners Rounded 78">
                  <a:extLst>
                    <a:ext uri="{FF2B5EF4-FFF2-40B4-BE49-F238E27FC236}">
                      <a16:creationId xmlns:a16="http://schemas.microsoft.com/office/drawing/2014/main" id="{081773FD-EBC9-CBC6-355B-A32EDB0DB42B}"/>
                    </a:ext>
                  </a:extLst>
                </p:cNvPr>
                <p:cNvSpPr/>
                <p:nvPr/>
              </p:nvSpPr>
              <p:spPr>
                <a:xfrm flipV="1">
                  <a:off x="9374880" y="2990438"/>
                  <a:ext cx="2087510" cy="2718510"/>
                </a:xfrm>
                <a:prstGeom prst="round2SameRect">
                  <a:avLst>
                    <a:gd name="adj1" fmla="val 5940"/>
                    <a:gd name="adj2" fmla="val 0"/>
                  </a:avLst>
                </a:prstGeom>
                <a:solidFill>
                  <a:schemeClr val="bg2">
                    <a:alpha val="4000"/>
                  </a:schemeClr>
                </a:solidFill>
                <a:ln w="635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FA6E5B7D-01F2-164C-81D6-0091FD44D36D}"/>
                    </a:ext>
                  </a:extLst>
                </p:cNvPr>
                <p:cNvSpPr/>
                <p:nvPr/>
              </p:nvSpPr>
              <p:spPr>
                <a:xfrm rot="16200000" flipV="1">
                  <a:off x="10395776" y="5386697"/>
                  <a:ext cx="45719" cy="64004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grpSp>
            <p:nvGrpSpPr>
              <p:cNvPr id="54" name="Group 53">
                <a:extLst>
                  <a:ext uri="{FF2B5EF4-FFF2-40B4-BE49-F238E27FC236}">
                    <a16:creationId xmlns:a16="http://schemas.microsoft.com/office/drawing/2014/main" id="{E0F3FB70-1186-D0D1-7E2E-D02C1C417769}"/>
                  </a:ext>
                </a:extLst>
              </p:cNvPr>
              <p:cNvGrpSpPr/>
              <p:nvPr/>
            </p:nvGrpSpPr>
            <p:grpSpPr>
              <a:xfrm>
                <a:off x="10098614" y="1946924"/>
                <a:ext cx="640041" cy="640050"/>
                <a:chOff x="10098614" y="1946924"/>
                <a:chExt cx="640041" cy="640050"/>
              </a:xfrm>
            </p:grpSpPr>
            <p:sp>
              <p:nvSpPr>
                <p:cNvPr id="73" name="Arc 72">
                  <a:extLst>
                    <a:ext uri="{FF2B5EF4-FFF2-40B4-BE49-F238E27FC236}">
                      <a16:creationId xmlns:a16="http://schemas.microsoft.com/office/drawing/2014/main" id="{F5899B24-7208-4172-A0D6-4E09CC49DF04}"/>
                    </a:ext>
                  </a:extLst>
                </p:cNvPr>
                <p:cNvSpPr/>
                <p:nvPr/>
              </p:nvSpPr>
              <p:spPr>
                <a:xfrm rot="16200000" flipV="1">
                  <a:off x="10098610" y="1946928"/>
                  <a:ext cx="640050" cy="640041"/>
                </a:xfrm>
                <a:prstGeom prst="arc">
                  <a:avLst>
                    <a:gd name="adj1" fmla="val 21229977"/>
                    <a:gd name="adj2" fmla="val 2122462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74" name="Oval 73">
                  <a:extLst>
                    <a:ext uri="{FF2B5EF4-FFF2-40B4-BE49-F238E27FC236}">
                      <a16:creationId xmlns:a16="http://schemas.microsoft.com/office/drawing/2014/main" id="{5A3B5431-D13D-4C9F-EC1F-6DA97F7C5A58}"/>
                    </a:ext>
                  </a:extLst>
                </p:cNvPr>
                <p:cNvSpPr/>
                <p:nvPr/>
              </p:nvSpPr>
              <p:spPr>
                <a:xfrm rot="16200000" flipV="1">
                  <a:off x="10146761" y="1995093"/>
                  <a:ext cx="543749" cy="543744"/>
                </a:xfrm>
                <a:prstGeom prst="ellipse">
                  <a:avLst/>
                </a:prstGeom>
                <a:solidFill>
                  <a:schemeClr val="bg2"/>
                </a:solidFill>
                <a:ln>
                  <a:noFill/>
                </a:ln>
                <a:effectLst>
                  <a:outerShdw blurRad="63500"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C4C4FE11-6B3F-D135-A849-4057E57ED878}"/>
                    </a:ext>
                  </a:extLst>
                </p:cNvPr>
                <p:cNvSpPr txBox="1"/>
                <p:nvPr/>
              </p:nvSpPr>
              <p:spPr>
                <a:xfrm rot="10800000" flipV="1">
                  <a:off x="10171551" y="2082300"/>
                  <a:ext cx="494168"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04</a:t>
                  </a:r>
                </a:p>
              </p:txBody>
            </p:sp>
          </p:grpSp>
        </p:grpSp>
        <p:grpSp>
          <p:nvGrpSpPr>
            <p:cNvPr id="103" name="Group 102">
              <a:extLst>
                <a:ext uri="{FF2B5EF4-FFF2-40B4-BE49-F238E27FC236}">
                  <a16:creationId xmlns:a16="http://schemas.microsoft.com/office/drawing/2014/main" id="{83746A7E-1235-4465-3D76-6AB386819A4A}"/>
                </a:ext>
              </a:extLst>
            </p:cNvPr>
            <p:cNvGrpSpPr/>
            <p:nvPr/>
          </p:nvGrpSpPr>
          <p:grpSpPr>
            <a:xfrm>
              <a:off x="3470267" y="1946924"/>
              <a:ext cx="2312558" cy="3782653"/>
              <a:chOff x="3465505" y="1946924"/>
              <a:chExt cx="2312558" cy="3782653"/>
            </a:xfrm>
          </p:grpSpPr>
          <p:sp>
            <p:nvSpPr>
              <p:cNvPr id="55" name="Rectangle: Top Corners Rounded 54">
                <a:extLst>
                  <a:ext uri="{FF2B5EF4-FFF2-40B4-BE49-F238E27FC236}">
                    <a16:creationId xmlns:a16="http://schemas.microsoft.com/office/drawing/2014/main" id="{8C417316-FDEF-677F-E7CB-735401B8E755}"/>
                  </a:ext>
                </a:extLst>
              </p:cNvPr>
              <p:cNvSpPr/>
              <p:nvPr/>
            </p:nvSpPr>
            <p:spPr>
              <a:xfrm>
                <a:off x="3465505" y="2262955"/>
                <a:ext cx="2312558" cy="535211"/>
              </a:xfrm>
              <a:prstGeom prst="round2SameRect">
                <a:avLst/>
              </a:prstGeom>
              <a:solidFill>
                <a:schemeClr val="accent4">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nvGrpSpPr>
              <p:cNvPr id="98" name="Group 97">
                <a:extLst>
                  <a:ext uri="{FF2B5EF4-FFF2-40B4-BE49-F238E27FC236}">
                    <a16:creationId xmlns:a16="http://schemas.microsoft.com/office/drawing/2014/main" id="{6B58D75C-8895-D1B8-A3C5-A1C1497ED05C}"/>
                  </a:ext>
                </a:extLst>
              </p:cNvPr>
              <p:cNvGrpSpPr/>
              <p:nvPr/>
            </p:nvGrpSpPr>
            <p:grpSpPr>
              <a:xfrm>
                <a:off x="3578029" y="2990438"/>
                <a:ext cx="2087510" cy="2739139"/>
                <a:chOff x="3578029" y="2990438"/>
                <a:chExt cx="2087510" cy="2739139"/>
              </a:xfrm>
            </p:grpSpPr>
            <p:sp>
              <p:nvSpPr>
                <p:cNvPr id="57" name="Rectangle: Top Corners Rounded 56">
                  <a:extLst>
                    <a:ext uri="{FF2B5EF4-FFF2-40B4-BE49-F238E27FC236}">
                      <a16:creationId xmlns:a16="http://schemas.microsoft.com/office/drawing/2014/main" id="{2AB67004-EC84-2E8D-3932-A1B048BB28D4}"/>
                    </a:ext>
                  </a:extLst>
                </p:cNvPr>
                <p:cNvSpPr/>
                <p:nvPr/>
              </p:nvSpPr>
              <p:spPr>
                <a:xfrm flipV="1">
                  <a:off x="3578029" y="2990438"/>
                  <a:ext cx="2087510" cy="2718510"/>
                </a:xfrm>
                <a:prstGeom prst="round2SameRect">
                  <a:avLst>
                    <a:gd name="adj1" fmla="val 5940"/>
                    <a:gd name="adj2" fmla="val 0"/>
                  </a:avLst>
                </a:prstGeom>
                <a:solidFill>
                  <a:schemeClr val="bg2">
                    <a:alpha val="4000"/>
                  </a:schemeClr>
                </a:solidFill>
                <a:ln w="635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FEC83844-3394-EFFE-6966-8E319897298D}"/>
                    </a:ext>
                  </a:extLst>
                </p:cNvPr>
                <p:cNvSpPr/>
                <p:nvPr/>
              </p:nvSpPr>
              <p:spPr>
                <a:xfrm rot="16200000" flipV="1">
                  <a:off x="4598925" y="5386697"/>
                  <a:ext cx="45719" cy="64004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grpSp>
            <p:nvGrpSpPr>
              <p:cNvPr id="26" name="Group 25">
                <a:extLst>
                  <a:ext uri="{FF2B5EF4-FFF2-40B4-BE49-F238E27FC236}">
                    <a16:creationId xmlns:a16="http://schemas.microsoft.com/office/drawing/2014/main" id="{DD120CE2-D153-D365-0102-1BFFD68B112E}"/>
                  </a:ext>
                </a:extLst>
              </p:cNvPr>
              <p:cNvGrpSpPr/>
              <p:nvPr/>
            </p:nvGrpSpPr>
            <p:grpSpPr>
              <a:xfrm>
                <a:off x="4301763" y="1946924"/>
                <a:ext cx="640041" cy="640050"/>
                <a:chOff x="4301763" y="1946924"/>
                <a:chExt cx="640041" cy="640050"/>
              </a:xfrm>
            </p:grpSpPr>
            <p:sp>
              <p:nvSpPr>
                <p:cNvPr id="51" name="Arc 50">
                  <a:extLst>
                    <a:ext uri="{FF2B5EF4-FFF2-40B4-BE49-F238E27FC236}">
                      <a16:creationId xmlns:a16="http://schemas.microsoft.com/office/drawing/2014/main" id="{25244EFA-3C07-B0A6-39A7-685367BC3164}"/>
                    </a:ext>
                  </a:extLst>
                </p:cNvPr>
                <p:cNvSpPr/>
                <p:nvPr/>
              </p:nvSpPr>
              <p:spPr>
                <a:xfrm rot="16200000" flipV="1">
                  <a:off x="4301759" y="1946928"/>
                  <a:ext cx="640050" cy="640041"/>
                </a:xfrm>
                <a:prstGeom prst="arc">
                  <a:avLst>
                    <a:gd name="adj1" fmla="val 21229977"/>
                    <a:gd name="adj2" fmla="val 2122462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9065B647-4C06-C42A-A1D5-EB1291A84A68}"/>
                    </a:ext>
                  </a:extLst>
                </p:cNvPr>
                <p:cNvSpPr/>
                <p:nvPr/>
              </p:nvSpPr>
              <p:spPr>
                <a:xfrm rot="16200000" flipV="1">
                  <a:off x="4349910" y="1995093"/>
                  <a:ext cx="543749" cy="543744"/>
                </a:xfrm>
                <a:prstGeom prst="ellipse">
                  <a:avLst/>
                </a:prstGeom>
                <a:solidFill>
                  <a:schemeClr val="bg2"/>
                </a:solidFill>
                <a:ln>
                  <a:noFill/>
                </a:ln>
                <a:effectLst>
                  <a:outerShdw blurRad="63500"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C217A6E6-72FA-6E0B-17E7-C69176BFAF27}"/>
                    </a:ext>
                  </a:extLst>
                </p:cNvPr>
                <p:cNvSpPr txBox="1"/>
                <p:nvPr/>
              </p:nvSpPr>
              <p:spPr>
                <a:xfrm rot="10800000" flipV="1">
                  <a:off x="4374700" y="2082299"/>
                  <a:ext cx="494168"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02</a:t>
                  </a:r>
                </a:p>
              </p:txBody>
            </p:sp>
          </p:grpSp>
        </p:grpSp>
        <p:grpSp>
          <p:nvGrpSpPr>
            <p:cNvPr id="102" name="Group 101">
              <a:extLst>
                <a:ext uri="{FF2B5EF4-FFF2-40B4-BE49-F238E27FC236}">
                  <a16:creationId xmlns:a16="http://schemas.microsoft.com/office/drawing/2014/main" id="{970D3C5E-EF72-8104-BE6D-1CDB5BD8827A}"/>
                </a:ext>
              </a:extLst>
            </p:cNvPr>
            <p:cNvGrpSpPr/>
            <p:nvPr/>
          </p:nvGrpSpPr>
          <p:grpSpPr>
            <a:xfrm>
              <a:off x="6366311" y="1946924"/>
              <a:ext cx="2312558" cy="3782653"/>
              <a:chOff x="6228199" y="1946924"/>
              <a:chExt cx="2312558" cy="3782653"/>
            </a:xfrm>
          </p:grpSpPr>
          <p:sp>
            <p:nvSpPr>
              <p:cNvPr id="41" name="Rectangle: Top Corners Rounded 40">
                <a:extLst>
                  <a:ext uri="{FF2B5EF4-FFF2-40B4-BE49-F238E27FC236}">
                    <a16:creationId xmlns:a16="http://schemas.microsoft.com/office/drawing/2014/main" id="{19801934-467A-6043-7491-A4009E7E2BFE}"/>
                  </a:ext>
                </a:extLst>
              </p:cNvPr>
              <p:cNvSpPr/>
              <p:nvPr/>
            </p:nvSpPr>
            <p:spPr>
              <a:xfrm>
                <a:off x="6228199" y="2262955"/>
                <a:ext cx="2312558" cy="535211"/>
              </a:xfrm>
              <a:prstGeom prst="round2Same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nvGrpSpPr>
              <p:cNvPr id="99" name="Group 98">
                <a:extLst>
                  <a:ext uri="{FF2B5EF4-FFF2-40B4-BE49-F238E27FC236}">
                    <a16:creationId xmlns:a16="http://schemas.microsoft.com/office/drawing/2014/main" id="{235DB70C-3DE8-1224-344A-866EF38B43A9}"/>
                  </a:ext>
                </a:extLst>
              </p:cNvPr>
              <p:cNvGrpSpPr/>
              <p:nvPr/>
            </p:nvGrpSpPr>
            <p:grpSpPr>
              <a:xfrm>
                <a:off x="6340723" y="2990438"/>
                <a:ext cx="2087510" cy="2739139"/>
                <a:chOff x="6340723" y="2990438"/>
                <a:chExt cx="2087510" cy="2739139"/>
              </a:xfrm>
            </p:grpSpPr>
            <p:sp>
              <p:nvSpPr>
                <p:cNvPr id="43" name="Rectangle: Top Corners Rounded 42">
                  <a:extLst>
                    <a:ext uri="{FF2B5EF4-FFF2-40B4-BE49-F238E27FC236}">
                      <a16:creationId xmlns:a16="http://schemas.microsoft.com/office/drawing/2014/main" id="{35F3A603-58B7-A526-E4D0-920BF635771E}"/>
                    </a:ext>
                  </a:extLst>
                </p:cNvPr>
                <p:cNvSpPr/>
                <p:nvPr/>
              </p:nvSpPr>
              <p:spPr>
                <a:xfrm flipV="1">
                  <a:off x="6340723" y="2990438"/>
                  <a:ext cx="2087510" cy="2718510"/>
                </a:xfrm>
                <a:prstGeom prst="round2SameRect">
                  <a:avLst>
                    <a:gd name="adj1" fmla="val 5940"/>
                    <a:gd name="adj2" fmla="val 0"/>
                  </a:avLst>
                </a:prstGeom>
                <a:solidFill>
                  <a:schemeClr val="bg2">
                    <a:alpha val="4000"/>
                  </a:schemeClr>
                </a:solidFill>
                <a:ln w="6350">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E3C75DCF-A90D-31FD-96C8-DA59AEDC659C}"/>
                    </a:ext>
                  </a:extLst>
                </p:cNvPr>
                <p:cNvSpPr/>
                <p:nvPr/>
              </p:nvSpPr>
              <p:spPr>
                <a:xfrm rot="16200000" flipV="1">
                  <a:off x="7361619" y="5386697"/>
                  <a:ext cx="45719" cy="6400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91E622BA-D559-2180-2554-EDC3AC40853E}"/>
                  </a:ext>
                </a:extLst>
              </p:cNvPr>
              <p:cNvGrpSpPr/>
              <p:nvPr/>
            </p:nvGrpSpPr>
            <p:grpSpPr>
              <a:xfrm>
                <a:off x="7064457" y="1946924"/>
                <a:ext cx="640041" cy="640050"/>
                <a:chOff x="7064457" y="1946924"/>
                <a:chExt cx="640041" cy="640050"/>
              </a:xfrm>
            </p:grpSpPr>
            <p:sp>
              <p:nvSpPr>
                <p:cNvPr id="37" name="Arc 36">
                  <a:extLst>
                    <a:ext uri="{FF2B5EF4-FFF2-40B4-BE49-F238E27FC236}">
                      <a16:creationId xmlns:a16="http://schemas.microsoft.com/office/drawing/2014/main" id="{1D554332-B623-ACE1-7B3F-4209D8D3EF0C}"/>
                    </a:ext>
                  </a:extLst>
                </p:cNvPr>
                <p:cNvSpPr/>
                <p:nvPr/>
              </p:nvSpPr>
              <p:spPr>
                <a:xfrm rot="16200000" flipV="1">
                  <a:off x="7064453" y="1946928"/>
                  <a:ext cx="640050" cy="640041"/>
                </a:xfrm>
                <a:prstGeom prst="arc">
                  <a:avLst>
                    <a:gd name="adj1" fmla="val 21229977"/>
                    <a:gd name="adj2" fmla="val 21224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38" name="Oval 37">
                  <a:extLst>
                    <a:ext uri="{FF2B5EF4-FFF2-40B4-BE49-F238E27FC236}">
                      <a16:creationId xmlns:a16="http://schemas.microsoft.com/office/drawing/2014/main" id="{50EC8777-169F-7EE8-1EF8-26DDF7ED9794}"/>
                    </a:ext>
                  </a:extLst>
                </p:cNvPr>
                <p:cNvSpPr/>
                <p:nvPr/>
              </p:nvSpPr>
              <p:spPr>
                <a:xfrm rot="16200000" flipV="1">
                  <a:off x="7112604" y="1995093"/>
                  <a:ext cx="543749" cy="543744"/>
                </a:xfrm>
                <a:prstGeom prst="ellipse">
                  <a:avLst/>
                </a:prstGeom>
                <a:solidFill>
                  <a:schemeClr val="bg2"/>
                </a:solidFill>
                <a:ln>
                  <a:noFill/>
                </a:ln>
                <a:effectLst>
                  <a:outerShdw blurRad="63500"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502C36B6-CDBE-40DC-4475-99570C0C7056}"/>
                    </a:ext>
                  </a:extLst>
                </p:cNvPr>
                <p:cNvSpPr txBox="1"/>
                <p:nvPr/>
              </p:nvSpPr>
              <p:spPr>
                <a:xfrm rot="10800000" flipV="1">
                  <a:off x="7137394" y="2082299"/>
                  <a:ext cx="494168"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03</a:t>
                  </a:r>
                </a:p>
              </p:txBody>
            </p:sp>
          </p:grpSp>
        </p:grpSp>
      </p:grpSp>
      <p:sp>
        <p:nvSpPr>
          <p:cNvPr id="64" name="Title 1"/>
          <p:cNvSpPr>
            <a:spLocks noGrp="1"/>
          </p:cNvSpPr>
          <p:nvPr>
            <p:ph type="title"/>
          </p:nvPr>
        </p:nvSpPr>
        <p:spPr>
          <a:xfrm>
            <a:off x="338666" y="134646"/>
            <a:ext cx="11514667" cy="683502"/>
          </a:xfrm>
          <a:solidFill>
            <a:schemeClr val="accent1">
              <a:lumMod val="75000"/>
            </a:schemeClr>
          </a:solidFill>
        </p:spPr>
        <p:txBody>
          <a:bodyPr>
            <a:normAutofit/>
          </a:bodyPr>
          <a:lstStyle/>
          <a:p>
            <a:r>
              <a:rPr lang="el-GR" sz="3600" b="1" dirty="0">
                <a:solidFill>
                  <a:schemeClr val="bg1"/>
                </a:solidFill>
                <a:latin typeface="Helvetica Neue"/>
              </a:rPr>
              <a:t>Προκλήσεις που πρέπει να υπερβούμε</a:t>
            </a:r>
            <a:endParaRPr lang="x-none" sz="3600" b="1" dirty="0">
              <a:solidFill>
                <a:schemeClr val="bg1"/>
              </a:solidFill>
              <a:latin typeface="Helvetica Neue"/>
            </a:endParaRPr>
          </a:p>
        </p:txBody>
      </p:sp>
      <p:sp>
        <p:nvSpPr>
          <p:cNvPr id="65" name="TextBox 64">
            <a:extLst>
              <a:ext uri="{FF2B5EF4-FFF2-40B4-BE49-F238E27FC236}">
                <a16:creationId xmlns:a16="http://schemas.microsoft.com/office/drawing/2014/main" id="{91F999D5-3F09-24FE-93B1-1364A83230A1}"/>
              </a:ext>
            </a:extLst>
          </p:cNvPr>
          <p:cNvSpPr txBox="1"/>
          <p:nvPr/>
        </p:nvSpPr>
        <p:spPr>
          <a:xfrm>
            <a:off x="3893948" y="3082238"/>
            <a:ext cx="1601622" cy="1600438"/>
          </a:xfrm>
          <a:prstGeom prst="rect">
            <a:avLst/>
          </a:prstGeom>
          <a:noFill/>
        </p:spPr>
        <p:txBody>
          <a:bodyPr wrap="square" rtlCol="0" anchor="ctr">
            <a:spAutoFit/>
          </a:bodyPr>
          <a:lstStyle/>
          <a:p>
            <a:pPr lvl="0" algn="ctr">
              <a:defRPr/>
            </a:pPr>
            <a:r>
              <a:rPr lang="el-GR" sz="1400" dirty="0">
                <a:solidFill>
                  <a:schemeClr val="accent1">
                    <a:lumMod val="75000"/>
                  </a:schemeClr>
                </a:solidFill>
                <a:latin typeface="Calibri" panose="020F0502020204030204" pitchFamily="34" charset="0"/>
                <a:cs typeface="Calibri" panose="020F0502020204030204" pitchFamily="34" charset="0"/>
              </a:rPr>
              <a:t>Άδικη και ανορθολογική </a:t>
            </a:r>
            <a:r>
              <a:rPr lang="el-GR" sz="1400" b="1" dirty="0">
                <a:solidFill>
                  <a:schemeClr val="accent1">
                    <a:lumMod val="75000"/>
                  </a:schemeClr>
                </a:solidFill>
                <a:latin typeface="Calibri" panose="020F0502020204030204" pitchFamily="34" charset="0"/>
                <a:cs typeface="Calibri" panose="020F0502020204030204" pitchFamily="34" charset="0"/>
              </a:rPr>
              <a:t>κατανομή πόρων </a:t>
            </a:r>
            <a:r>
              <a:rPr lang="el-GR" sz="1400" dirty="0">
                <a:solidFill>
                  <a:schemeClr val="accent1">
                    <a:lumMod val="75000"/>
                  </a:schemeClr>
                </a:solidFill>
                <a:latin typeface="Calibri" panose="020F0502020204030204" pitchFamily="34" charset="0"/>
                <a:cs typeface="Calibri" panose="020F0502020204030204" pitchFamily="34" charset="0"/>
              </a:rPr>
              <a:t>και προγραμματισμός υλοποίησης υποδομών. </a:t>
            </a:r>
            <a:endParaRPr lang="el-GR" sz="1400" dirty="0">
              <a:solidFill>
                <a:srgbClr val="FF0000"/>
              </a:solidFill>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91F999D5-3F09-24FE-93B1-1364A83230A1}"/>
              </a:ext>
            </a:extLst>
          </p:cNvPr>
          <p:cNvSpPr txBox="1"/>
          <p:nvPr/>
        </p:nvSpPr>
        <p:spPr>
          <a:xfrm>
            <a:off x="6765825" y="2870876"/>
            <a:ext cx="1851716" cy="2677656"/>
          </a:xfrm>
          <a:prstGeom prst="rect">
            <a:avLst/>
          </a:prstGeom>
          <a:noFill/>
        </p:spPr>
        <p:txBody>
          <a:bodyPr wrap="square" rtlCol="0" anchor="ctr">
            <a:spAutoFit/>
          </a:bodyPr>
          <a:lstStyle/>
          <a:p>
            <a:pPr lvl="0" algn="ctr">
              <a:defRPr/>
            </a:pPr>
            <a:r>
              <a:rPr lang="el-GR" sz="1400" dirty="0">
                <a:solidFill>
                  <a:schemeClr val="accent1">
                    <a:lumMod val="75000"/>
                  </a:schemeClr>
                </a:solidFill>
                <a:latin typeface="Calibri" panose="020F0502020204030204" pitchFamily="34" charset="0"/>
                <a:cs typeface="Calibri" panose="020F0502020204030204" pitchFamily="34" charset="0"/>
              </a:rPr>
              <a:t>Απουσία </a:t>
            </a:r>
            <a:r>
              <a:rPr lang="el-GR" sz="1400" b="1" dirty="0">
                <a:solidFill>
                  <a:schemeClr val="accent1">
                    <a:lumMod val="75000"/>
                  </a:schemeClr>
                </a:solidFill>
                <a:latin typeface="Calibri" panose="020F0502020204030204" pitchFamily="34" charset="0"/>
                <a:cs typeface="Calibri" panose="020F0502020204030204" pitchFamily="34" charset="0"/>
              </a:rPr>
              <a:t>μοναδικού σημείου διασύνδεσης και παρακολούθησης </a:t>
            </a:r>
            <a:r>
              <a:rPr lang="el-GR" sz="1400" dirty="0">
                <a:solidFill>
                  <a:schemeClr val="accent1">
                    <a:lumMod val="75000"/>
                  </a:schemeClr>
                </a:solidFill>
                <a:latin typeface="Calibri" panose="020F0502020204030204" pitchFamily="34" charset="0"/>
                <a:cs typeface="Calibri" panose="020F0502020204030204" pitchFamily="34" charset="0"/>
              </a:rPr>
              <a:t>όλων των έργων που υλοποιούνται ή σχεδιάζονται σε όλη την επικράτεια ανεξαρτήτως φορέα υλοποίησης και πηγής χρηματοδότησης και </a:t>
            </a:r>
            <a:r>
              <a:rPr lang="el-GR" sz="1400" b="1" dirty="0">
                <a:solidFill>
                  <a:schemeClr val="accent1">
                    <a:lumMod val="75000"/>
                  </a:schemeClr>
                </a:solidFill>
                <a:latin typeface="Calibri" panose="020F0502020204030204" pitchFamily="34" charset="0"/>
                <a:cs typeface="Calibri" panose="020F0502020204030204" pitchFamily="34" charset="0"/>
              </a:rPr>
              <a:t>κατακερματισμός πληροφορίας</a:t>
            </a:r>
            <a:endParaRPr kumimoji="0" lang="en-US" sz="1400"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91F999D5-3F09-24FE-93B1-1364A83230A1}"/>
              </a:ext>
            </a:extLst>
          </p:cNvPr>
          <p:cNvSpPr txBox="1"/>
          <p:nvPr/>
        </p:nvSpPr>
        <p:spPr>
          <a:xfrm>
            <a:off x="9723414" y="3194041"/>
            <a:ext cx="1851716" cy="2031325"/>
          </a:xfrm>
          <a:prstGeom prst="rect">
            <a:avLst/>
          </a:prstGeom>
          <a:noFill/>
        </p:spPr>
        <p:txBody>
          <a:bodyPr wrap="square" rtlCol="0" anchor="ctr">
            <a:spAutoFit/>
          </a:bodyPr>
          <a:lstStyle/>
          <a:p>
            <a:pPr lvl="0" algn="ctr">
              <a:defRPr/>
            </a:pPr>
            <a:r>
              <a:rPr lang="el-GR" sz="1400" b="1" dirty="0">
                <a:solidFill>
                  <a:schemeClr val="accent1">
                    <a:lumMod val="75000"/>
                  </a:schemeClr>
                </a:solidFill>
                <a:latin typeface="Calibri" panose="020F0502020204030204" pitchFamily="34" charset="0"/>
                <a:cs typeface="Calibri" panose="020F0502020204030204" pitchFamily="34" charset="0"/>
              </a:rPr>
              <a:t>Διαφορετικός τρόπος λειτουργίας και οργάνωσης των εμπλεκομένων </a:t>
            </a:r>
            <a:r>
              <a:rPr lang="el-GR" sz="1400" dirty="0">
                <a:solidFill>
                  <a:schemeClr val="accent1">
                    <a:lumMod val="75000"/>
                  </a:schemeClr>
                </a:solidFill>
                <a:latin typeface="Calibri" panose="020F0502020204030204" pitchFamily="34" charset="0"/>
                <a:cs typeface="Calibri" panose="020F0502020204030204" pitchFamily="34" charset="0"/>
              </a:rPr>
              <a:t>(Υπουργεία, Περιφέρειες, Δήμοι, διαφορετικά χρηματοδοτικά εργαλεία)</a:t>
            </a:r>
            <a:endPar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40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1663367513"/>
              </p:ext>
            </p:extLst>
          </p:nvPr>
        </p:nvGraphicFramePr>
        <p:xfrm>
          <a:off x="610769" y="1023126"/>
          <a:ext cx="11365830" cy="5111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itle 1"/>
          <p:cNvSpPr>
            <a:spLocks noGrp="1"/>
          </p:cNvSpPr>
          <p:nvPr>
            <p:ph type="title"/>
          </p:nvPr>
        </p:nvSpPr>
        <p:spPr>
          <a:xfrm>
            <a:off x="338666" y="134646"/>
            <a:ext cx="11637933" cy="656464"/>
          </a:xfrm>
          <a:solidFill>
            <a:schemeClr val="accent1">
              <a:lumMod val="75000"/>
            </a:schemeClr>
          </a:solidFill>
        </p:spPr>
        <p:txBody>
          <a:bodyPr>
            <a:normAutofit fontScale="90000"/>
          </a:bodyPr>
          <a:lstStyle/>
          <a:p>
            <a:r>
              <a:rPr lang="el-GR" sz="3200" dirty="0">
                <a:latin typeface="Helvetica Neue"/>
              </a:rPr>
              <a:t>Εργαλεία για ένα νέο υπόδειγμα περιφερειακού σχεδιασμού</a:t>
            </a:r>
            <a:endParaRPr lang="x-none" sz="3000" dirty="0">
              <a:latin typeface="Helvetica Neue"/>
              <a:ea typeface="+mj-ea"/>
              <a:cs typeface="+mj-cs"/>
            </a:endParaRPr>
          </a:p>
        </p:txBody>
      </p:sp>
    </p:spTree>
    <p:extLst>
      <p:ext uri="{BB962C8B-B14F-4D97-AF65-F5344CB8AC3E}">
        <p14:creationId xmlns:p14="http://schemas.microsoft.com/office/powerpoint/2010/main" val="325871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Έλλειψη 4"/>
          <p:cNvSpPr/>
          <p:nvPr/>
        </p:nvSpPr>
        <p:spPr>
          <a:xfrm>
            <a:off x="945654" y="2309198"/>
            <a:ext cx="10684151" cy="1991979"/>
          </a:xfrm>
          <a:prstGeom prst="ellipse">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en-US" sz="2900" b="1" kern="1200" spc="300" dirty="0">
                <a:ln/>
                <a:solidFill>
                  <a:schemeClr val="tx2"/>
                </a:solidFill>
                <a:latin typeface="+mj-lt"/>
                <a:ea typeface="+mj-ea"/>
                <a:cs typeface="+mj-cs"/>
              </a:rPr>
              <a:t>Μ</a:t>
            </a:r>
            <a:r>
              <a:rPr lang="el-GR" sz="2900" b="1" spc="300" dirty="0">
                <a:ln/>
                <a:solidFill>
                  <a:schemeClr val="tx2"/>
                </a:solidFill>
                <a:latin typeface="+mj-lt"/>
                <a:ea typeface="+mj-ea"/>
                <a:cs typeface="+mj-cs"/>
              </a:rPr>
              <a:t>ί</a:t>
            </a:r>
            <a:r>
              <a:rPr lang="en-US" sz="2900" b="1" kern="1200" spc="300" dirty="0">
                <a:ln/>
                <a:solidFill>
                  <a:schemeClr val="tx2"/>
                </a:solidFill>
                <a:latin typeface="+mj-lt"/>
                <a:ea typeface="+mj-ea"/>
                <a:cs typeface="+mj-cs"/>
              </a:rPr>
              <a:t>α διακριτή αναπτυξιακή ταυτότητα για κάθε περιφέρεια &amp; περιφερειακή ενότητα</a:t>
            </a:r>
            <a:endParaRPr lang="en-US" sz="2900" kern="1200" dirty="0">
              <a:solidFill>
                <a:schemeClr val="tx2"/>
              </a:solidFill>
              <a:latin typeface="+mj-lt"/>
              <a:ea typeface="+mj-ea"/>
              <a:cs typeface="+mj-cs"/>
            </a:endParaRPr>
          </a:p>
        </p:txBody>
      </p:sp>
      <p:grpSp>
        <p:nvGrpSpPr>
          <p:cNvPr id="26" name="Group 25">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27" name="Freeform: Shape 26">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21" name="Freeform: Shape 20">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A7564FF7-BBF0-C87F-33F6-47CF865140A1}"/>
              </a:ext>
            </a:extLst>
          </p:cNvPr>
          <p:cNvSpPr txBox="1"/>
          <p:nvPr/>
        </p:nvSpPr>
        <p:spPr>
          <a:xfrm>
            <a:off x="142866" y="166412"/>
            <a:ext cx="3921692" cy="2031325"/>
          </a:xfrm>
          <a:prstGeom prst="rect">
            <a:avLst/>
          </a:prstGeom>
          <a:noFill/>
        </p:spPr>
        <p:txBody>
          <a:bodyPr wrap="square">
            <a:spAutoFit/>
          </a:bodyPr>
          <a:lstStyle/>
          <a:p>
            <a:pPr algn="ctr"/>
            <a:r>
              <a:rPr lang="el-GR" sz="1800" b="1" dirty="0" err="1">
                <a:solidFill>
                  <a:srgbClr val="002060"/>
                </a:solidFill>
              </a:rPr>
              <a:t>Αγροδιατροφή</a:t>
            </a:r>
            <a:endParaRPr lang="el-GR" sz="1800" b="1" dirty="0">
              <a:solidFill>
                <a:srgbClr val="002060"/>
              </a:solidFill>
            </a:endParaRPr>
          </a:p>
          <a:p>
            <a:pPr algn="ctr"/>
            <a:r>
              <a:rPr lang="el-GR" sz="1800" b="1" dirty="0">
                <a:solidFill>
                  <a:srgbClr val="002060"/>
                </a:solidFill>
              </a:rPr>
              <a:t>Αγροτική παραγωγή &amp; κτηνοτροφία</a:t>
            </a:r>
          </a:p>
          <a:p>
            <a:pPr algn="ctr"/>
            <a:r>
              <a:rPr lang="el-GR" sz="1800" b="1" dirty="0">
                <a:solidFill>
                  <a:srgbClr val="002060"/>
                </a:solidFill>
              </a:rPr>
              <a:t>Αλιεία</a:t>
            </a:r>
          </a:p>
          <a:p>
            <a:pPr algn="ctr"/>
            <a:r>
              <a:rPr lang="el-GR" sz="1800" b="1" dirty="0">
                <a:solidFill>
                  <a:srgbClr val="002060"/>
                </a:solidFill>
              </a:rPr>
              <a:t>Πολιτισμός</a:t>
            </a:r>
          </a:p>
          <a:p>
            <a:pPr algn="ctr"/>
            <a:r>
              <a:rPr lang="el-GR" b="1" dirty="0">
                <a:solidFill>
                  <a:srgbClr val="002060"/>
                </a:solidFill>
              </a:rPr>
              <a:t>Τουρισμός</a:t>
            </a:r>
          </a:p>
          <a:p>
            <a:pPr algn="ctr"/>
            <a:r>
              <a:rPr lang="el-GR" b="1" dirty="0">
                <a:solidFill>
                  <a:srgbClr val="002060"/>
                </a:solidFill>
              </a:rPr>
              <a:t>Φυσικό περιβάλλον</a:t>
            </a:r>
            <a:endParaRPr lang="en-US" sz="1800" b="1" dirty="0">
              <a:solidFill>
                <a:srgbClr val="002060"/>
              </a:solidFill>
            </a:endParaRPr>
          </a:p>
          <a:p>
            <a:pPr algn="ctr"/>
            <a:endParaRPr lang="en-US" sz="1800" b="1" dirty="0">
              <a:solidFill>
                <a:srgbClr val="002060"/>
              </a:solidFill>
            </a:endParaRPr>
          </a:p>
        </p:txBody>
      </p:sp>
      <p:sp>
        <p:nvSpPr>
          <p:cNvPr id="32" name="TextBox 31">
            <a:extLst>
              <a:ext uri="{FF2B5EF4-FFF2-40B4-BE49-F238E27FC236}">
                <a16:creationId xmlns:a16="http://schemas.microsoft.com/office/drawing/2014/main" id="{797EFEAD-75FF-B340-0B06-FDF8F5D64122}"/>
              </a:ext>
            </a:extLst>
          </p:cNvPr>
          <p:cNvSpPr txBox="1"/>
          <p:nvPr/>
        </p:nvSpPr>
        <p:spPr>
          <a:xfrm>
            <a:off x="7907299" y="4559490"/>
            <a:ext cx="3952880" cy="1477328"/>
          </a:xfrm>
          <a:prstGeom prst="rect">
            <a:avLst/>
          </a:prstGeom>
          <a:noFill/>
        </p:spPr>
        <p:txBody>
          <a:bodyPr wrap="square">
            <a:spAutoFit/>
          </a:bodyPr>
          <a:lstStyle/>
          <a:p>
            <a:pPr algn="ctr"/>
            <a:r>
              <a:rPr lang="el-GR" sz="1800" b="1" dirty="0">
                <a:solidFill>
                  <a:srgbClr val="002060"/>
                </a:solidFill>
              </a:rPr>
              <a:t>Έρευνα &amp; Καινοτομία</a:t>
            </a:r>
          </a:p>
          <a:p>
            <a:pPr algn="ctr"/>
            <a:r>
              <a:rPr lang="el-GR" b="1" dirty="0">
                <a:solidFill>
                  <a:srgbClr val="002060"/>
                </a:solidFill>
              </a:rPr>
              <a:t>Βιοτεχνολογία</a:t>
            </a:r>
          </a:p>
          <a:p>
            <a:pPr algn="ctr"/>
            <a:r>
              <a:rPr lang="el-GR" sz="1800" b="1" dirty="0">
                <a:solidFill>
                  <a:srgbClr val="002060"/>
                </a:solidFill>
              </a:rPr>
              <a:t>Βιομηχανία &amp; Στρατηγικές επενδύσεις</a:t>
            </a:r>
          </a:p>
          <a:p>
            <a:pPr algn="ctr"/>
            <a:r>
              <a:rPr lang="el-GR" sz="1800" b="1" dirty="0">
                <a:solidFill>
                  <a:srgbClr val="002060"/>
                </a:solidFill>
              </a:rPr>
              <a:t>Χρηματοοικονομικές υπηρεσίες</a:t>
            </a:r>
          </a:p>
          <a:p>
            <a:pPr algn="ctr"/>
            <a:r>
              <a:rPr lang="el-GR" b="1" dirty="0">
                <a:solidFill>
                  <a:srgbClr val="002060"/>
                </a:solidFill>
              </a:rPr>
              <a:t>Ψηφιακή οικονομία</a:t>
            </a:r>
            <a:endParaRPr lang="en-US" sz="1800" b="1" dirty="0">
              <a:solidFill>
                <a:srgbClr val="002060"/>
              </a:solidFill>
            </a:endParaRPr>
          </a:p>
        </p:txBody>
      </p:sp>
      <p:sp>
        <p:nvSpPr>
          <p:cNvPr id="37" name="TextBox 36">
            <a:extLst>
              <a:ext uri="{FF2B5EF4-FFF2-40B4-BE49-F238E27FC236}">
                <a16:creationId xmlns:a16="http://schemas.microsoft.com/office/drawing/2014/main" id="{470D85FD-C898-C6F8-47D3-3BEF33CF77C4}"/>
              </a:ext>
            </a:extLst>
          </p:cNvPr>
          <p:cNvSpPr txBox="1"/>
          <p:nvPr/>
        </p:nvSpPr>
        <p:spPr>
          <a:xfrm>
            <a:off x="-347309" y="4610092"/>
            <a:ext cx="3915515" cy="1754326"/>
          </a:xfrm>
          <a:prstGeom prst="rect">
            <a:avLst/>
          </a:prstGeom>
          <a:noFill/>
        </p:spPr>
        <p:txBody>
          <a:bodyPr wrap="square">
            <a:spAutoFit/>
          </a:bodyPr>
          <a:lstStyle/>
          <a:p>
            <a:pPr algn="ctr"/>
            <a:r>
              <a:rPr lang="el-GR" sz="1800" b="1" dirty="0">
                <a:solidFill>
                  <a:srgbClr val="002060"/>
                </a:solidFill>
              </a:rPr>
              <a:t>Υπηρεσίες υγείας, </a:t>
            </a:r>
          </a:p>
          <a:p>
            <a:pPr algn="ctr"/>
            <a:r>
              <a:rPr lang="el-GR" sz="1800" b="1" dirty="0">
                <a:solidFill>
                  <a:srgbClr val="002060"/>
                </a:solidFill>
              </a:rPr>
              <a:t>πρόνοιας, εκπαίδευσης</a:t>
            </a:r>
          </a:p>
          <a:p>
            <a:pPr algn="ctr"/>
            <a:r>
              <a:rPr lang="el-GR" sz="1800" b="1" dirty="0">
                <a:solidFill>
                  <a:srgbClr val="002060"/>
                </a:solidFill>
              </a:rPr>
              <a:t>Ανθρώπινο δυναμικό </a:t>
            </a:r>
          </a:p>
          <a:p>
            <a:pPr algn="ctr"/>
            <a:r>
              <a:rPr lang="el-GR" sz="1800" b="1" dirty="0">
                <a:solidFill>
                  <a:srgbClr val="002060"/>
                </a:solidFill>
              </a:rPr>
              <a:t>&amp; εργασία</a:t>
            </a:r>
          </a:p>
          <a:p>
            <a:pPr algn="ctr"/>
            <a:r>
              <a:rPr lang="el-GR" sz="1800" b="1" dirty="0">
                <a:solidFill>
                  <a:srgbClr val="002060"/>
                </a:solidFill>
              </a:rPr>
              <a:t>Νησιωτικότητα</a:t>
            </a:r>
          </a:p>
          <a:p>
            <a:pPr algn="ctr"/>
            <a:r>
              <a:rPr lang="el-GR" sz="1800" b="1" dirty="0">
                <a:solidFill>
                  <a:srgbClr val="002060"/>
                </a:solidFill>
              </a:rPr>
              <a:t>Ορεινότητα</a:t>
            </a:r>
            <a:endParaRPr lang="el-GR" dirty="0"/>
          </a:p>
        </p:txBody>
      </p:sp>
      <p:sp>
        <p:nvSpPr>
          <p:cNvPr id="40" name="TextBox 39">
            <a:extLst>
              <a:ext uri="{FF2B5EF4-FFF2-40B4-BE49-F238E27FC236}">
                <a16:creationId xmlns:a16="http://schemas.microsoft.com/office/drawing/2014/main" id="{243C28EC-072A-3F84-71CB-2BA725D6715E}"/>
              </a:ext>
            </a:extLst>
          </p:cNvPr>
          <p:cNvSpPr txBox="1"/>
          <p:nvPr/>
        </p:nvSpPr>
        <p:spPr>
          <a:xfrm>
            <a:off x="4548480" y="5037879"/>
            <a:ext cx="2111963" cy="923330"/>
          </a:xfrm>
          <a:prstGeom prst="rect">
            <a:avLst/>
          </a:prstGeom>
          <a:noFill/>
        </p:spPr>
        <p:txBody>
          <a:bodyPr wrap="square">
            <a:spAutoFit/>
          </a:bodyPr>
          <a:lstStyle/>
          <a:p>
            <a:pPr algn="ctr"/>
            <a:r>
              <a:rPr lang="el-GR" sz="1800" b="1" dirty="0">
                <a:solidFill>
                  <a:srgbClr val="002060"/>
                </a:solidFill>
              </a:rPr>
              <a:t>Ενέργεια</a:t>
            </a:r>
          </a:p>
          <a:p>
            <a:pPr algn="ctr"/>
            <a:r>
              <a:rPr lang="el-GR" b="1" dirty="0">
                <a:solidFill>
                  <a:srgbClr val="002060"/>
                </a:solidFill>
              </a:rPr>
              <a:t>ΑΠΕ</a:t>
            </a:r>
          </a:p>
          <a:p>
            <a:pPr algn="ctr"/>
            <a:r>
              <a:rPr lang="el-GR" sz="1800" b="1" dirty="0">
                <a:solidFill>
                  <a:srgbClr val="002060"/>
                </a:solidFill>
              </a:rPr>
              <a:t>Αναπλάσεις</a:t>
            </a:r>
            <a:endParaRPr lang="en-US" sz="1800" b="1" dirty="0">
              <a:solidFill>
                <a:srgbClr val="002060"/>
              </a:solidFill>
            </a:endParaRPr>
          </a:p>
        </p:txBody>
      </p:sp>
      <p:sp>
        <p:nvSpPr>
          <p:cNvPr id="42" name="TextBox 41">
            <a:extLst>
              <a:ext uri="{FF2B5EF4-FFF2-40B4-BE49-F238E27FC236}">
                <a16:creationId xmlns:a16="http://schemas.microsoft.com/office/drawing/2014/main" id="{19C70DFE-F585-EFF6-EDE5-C8DC2181577C}"/>
              </a:ext>
            </a:extLst>
          </p:cNvPr>
          <p:cNvSpPr txBox="1"/>
          <p:nvPr/>
        </p:nvSpPr>
        <p:spPr>
          <a:xfrm>
            <a:off x="7433055" y="346565"/>
            <a:ext cx="4305430" cy="2031325"/>
          </a:xfrm>
          <a:prstGeom prst="rect">
            <a:avLst/>
          </a:prstGeom>
          <a:noFill/>
        </p:spPr>
        <p:txBody>
          <a:bodyPr wrap="square">
            <a:spAutoFit/>
          </a:bodyPr>
          <a:lstStyle/>
          <a:p>
            <a:pPr algn="ctr"/>
            <a:r>
              <a:rPr lang="el-GR" b="1" dirty="0">
                <a:solidFill>
                  <a:srgbClr val="002060"/>
                </a:solidFill>
              </a:rPr>
              <a:t>Δίκτυα &amp; Υποδομές</a:t>
            </a:r>
          </a:p>
          <a:p>
            <a:pPr algn="ctr"/>
            <a:r>
              <a:rPr lang="el-GR" sz="1800" b="1" dirty="0">
                <a:solidFill>
                  <a:srgbClr val="002060"/>
                </a:solidFill>
              </a:rPr>
              <a:t>Κατασκευές &amp; δομικά υλικά</a:t>
            </a:r>
            <a:endParaRPr lang="el-GR" dirty="0"/>
          </a:p>
          <a:p>
            <a:pPr algn="ctr"/>
            <a:r>
              <a:rPr lang="el-GR" sz="1800" b="1" dirty="0">
                <a:solidFill>
                  <a:srgbClr val="002060"/>
                </a:solidFill>
              </a:rPr>
              <a:t>Ναυτιλία Ναυπηγοεπισκευή Ακτοπλοΐα</a:t>
            </a:r>
            <a:endParaRPr lang="en-US" sz="1800" b="1" dirty="0">
              <a:solidFill>
                <a:srgbClr val="002060"/>
              </a:solidFill>
            </a:endParaRPr>
          </a:p>
          <a:p>
            <a:pPr algn="ctr"/>
            <a:r>
              <a:rPr lang="el-GR" b="1" dirty="0">
                <a:solidFill>
                  <a:srgbClr val="002060"/>
                </a:solidFill>
              </a:rPr>
              <a:t>Μεταφορές</a:t>
            </a:r>
            <a:endParaRPr lang="el-GR" sz="1800" b="1" dirty="0">
              <a:solidFill>
                <a:srgbClr val="002060"/>
              </a:solidFill>
            </a:endParaRPr>
          </a:p>
          <a:p>
            <a:pPr algn="ctr"/>
            <a:r>
              <a:rPr lang="en-US" sz="1800" b="1" dirty="0">
                <a:solidFill>
                  <a:srgbClr val="002060"/>
                </a:solidFill>
              </a:rPr>
              <a:t>Logistics</a:t>
            </a:r>
            <a:endParaRPr lang="el-GR" sz="1800" b="1" dirty="0">
              <a:solidFill>
                <a:srgbClr val="002060"/>
              </a:solidFill>
            </a:endParaRPr>
          </a:p>
          <a:p>
            <a:pPr algn="ctr"/>
            <a:endParaRPr lang="el-GR" sz="1800" b="1" dirty="0">
              <a:solidFill>
                <a:srgbClr val="002060"/>
              </a:solidFill>
            </a:endParaRPr>
          </a:p>
          <a:p>
            <a:pPr algn="ctr"/>
            <a:endParaRPr lang="el-GR" dirty="0"/>
          </a:p>
        </p:txBody>
      </p:sp>
    </p:spTree>
    <p:extLst>
      <p:ext uri="{BB962C8B-B14F-4D97-AF65-F5344CB8AC3E}">
        <p14:creationId xmlns:p14="http://schemas.microsoft.com/office/powerpoint/2010/main" val="37027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7" grpId="0"/>
      <p:bldP spid="40" grpId="0"/>
      <p:bldP spid="4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1906</TotalTime>
  <Words>6069</Words>
  <Application>Microsoft Office PowerPoint</Application>
  <PresentationFormat>Widescreen</PresentationFormat>
  <Paragraphs>771</Paragraphs>
  <Slides>67</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67</vt:i4>
      </vt:variant>
    </vt:vector>
  </HeadingPairs>
  <TitlesOfParts>
    <vt:vector size="75" baseType="lpstr">
      <vt:lpstr>Arial</vt:lpstr>
      <vt:lpstr>Calibri</vt:lpstr>
      <vt:lpstr>Calibri Light</vt:lpstr>
      <vt:lpstr>Helvetica Neue</vt:lpstr>
      <vt:lpstr>Wingdings</vt:lpstr>
      <vt:lpstr>Θέμα του 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Προκλήσεις που πρέπει να υπερβούμε</vt:lpstr>
      <vt:lpstr>Εργαλεία για ένα νέο υπόδειγμα περιφερειακού σχεδιασμού</vt:lpstr>
      <vt:lpstr>PowerPoint Presentation</vt:lpstr>
      <vt:lpstr>PowerPoint Presentation</vt:lpstr>
      <vt:lpstr>12 + 1 Περιφερειακά Σχέδια Ανάπτυξης</vt:lpstr>
      <vt:lpstr>PowerPoint Presentation</vt:lpstr>
      <vt:lpstr>Νέο υπόδειγμα περιφερειακού και τοπικού σχεδιασμού</vt:lpstr>
      <vt:lpstr>Μεθοδολογία διαβούλευσης &amp; διαμόρφωσης περιφερειακών &amp; τοπικών σχεδίων</vt:lpstr>
      <vt:lpstr>PowerPoint Presentation</vt:lpstr>
      <vt:lpstr>Οδικός χάρτης</vt:lpstr>
      <vt:lpstr>PowerPoint Presentation</vt:lpstr>
      <vt:lpstr>Περιφερειακό Σχέδιο Ανάπτυξης Κεντρικής Μακεδονίας</vt:lpstr>
      <vt:lpstr>Εμβληματικά έργα| Περιφέρεια Κεντρικής Μακεδονίας</vt:lpstr>
      <vt:lpstr>Εμβληματικά έργα| Περιφέρεια Κεντρικής Μακεδονίας</vt:lpstr>
      <vt:lpstr>Κεντρική Μακεδονία  Εμβληματικά έργα Θεσσαλονίκης</vt:lpstr>
      <vt:lpstr>PowerPoint Presentation</vt:lpstr>
      <vt:lpstr>Η ταυτότητα της Περιφέρειας Κεντρικής Μακεδονίας</vt:lpstr>
      <vt:lpstr>Συγκεντρωτικά στοιχεία χρηματοδοτήσεων</vt:lpstr>
      <vt:lpstr>Το αποτύπωμα του Ταμείου Ανάκαμψης και Ανθεκτικότητας (ΤΑΑ) στην Περιφέρεια Κεντρικής Μακεδονίας</vt:lpstr>
      <vt:lpstr>Η συμβολή του ΕΣΠΑ στην Περιφέρεια Κεντρικής Μακεδονίας</vt:lpstr>
      <vt:lpstr>Έργα ΣΔΙΤ στην Περιφέρεια Κεντρικής Μακεδονίας</vt:lpstr>
      <vt:lpstr>PowerPoint Presentation</vt:lpstr>
      <vt:lpstr>Μετρό Θεσσαλονίκης</vt:lpstr>
      <vt:lpstr>Flyover</vt:lpstr>
      <vt:lpstr>Σιδηροδρομικά έργα</vt:lpstr>
      <vt:lpstr>Σιδηροδρομικά έργα</vt:lpstr>
      <vt:lpstr>Σιδηροδρομικά έργα</vt:lpstr>
      <vt:lpstr>Σιδηροδρομικά έργα</vt:lpstr>
      <vt:lpstr>Οδικά έργα</vt:lpstr>
      <vt:lpstr>Οδικά έργα</vt:lpstr>
      <vt:lpstr>Αστικές συγκοινωνίες</vt:lpstr>
      <vt:lpstr>Αντιπλημμυρικά έργα</vt:lpstr>
      <vt:lpstr>Άλλες υποδομές</vt:lpstr>
      <vt:lpstr>Άλλες υποδομές</vt:lpstr>
      <vt:lpstr>PowerPoint Presentation</vt:lpstr>
      <vt:lpstr>Περιαστικά δάση</vt:lpstr>
      <vt:lpstr>Άλλες αναπλάσεις &amp; δημόσιος χώρος </vt:lpstr>
      <vt:lpstr>Παραλιακό Μέτωπο Θεσσαλονίκης | Δυτική Θεσσαλονίκη </vt:lpstr>
      <vt:lpstr>Μητροπολιτικό Πάρκο Παύλου Μελά (ΜΠΠΜ) | Δυτική Θεσσαλονίκη </vt:lpstr>
      <vt:lpstr>Διαχείριση αποβλήτων</vt:lpstr>
      <vt:lpstr>Διαχείριση αστικών λυμάτων</vt:lpstr>
      <vt:lpstr>Προστασία θαλάσσιου περιβάλλοντος</vt:lpstr>
      <vt:lpstr>Έργα ύδρευσης</vt:lpstr>
      <vt:lpstr>PowerPoint Presentation</vt:lpstr>
      <vt:lpstr>Ίδρυση Τεχνολογικού Πάρκου 4ης γενιάς THESSINTEC | Περαία</vt:lpstr>
      <vt:lpstr>Στρατόπεδο Γκόνου | Δυτική Θεσσαλονίκη</vt:lpstr>
      <vt:lpstr>Δομές επιχειρηματικότητας &amp; επενδύσεις</vt:lpstr>
      <vt:lpstr>PowerPoint Presentation</vt:lpstr>
      <vt:lpstr>Νέες μονάδες υγείας</vt:lpstr>
      <vt:lpstr>Αναβάθμιση Κέντρων Υγείας &amp; Νοσοκομείων </vt:lpstr>
      <vt:lpstr>PowerPoint Presentation</vt:lpstr>
      <vt:lpstr>Πολιτισμός </vt:lpstr>
      <vt:lpstr>Πολιτισμός </vt:lpstr>
      <vt:lpstr>Πολιτισμός </vt:lpstr>
      <vt:lpstr>Πολιτισμός </vt:lpstr>
      <vt:lpstr>PowerPoint Presentation</vt:lpstr>
      <vt:lpstr>Ανάπλαση ΔΕΘ</vt:lpstr>
      <vt:lpstr>Λιμενικές υποδομές</vt:lpstr>
      <vt:lpstr>Στρατόπεδο Γκόνου | Δυτική Θεσσαλονίκη</vt:lpstr>
      <vt:lpstr>Αξιοποίηση ακινήτων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Θανάσης Κοντογεώργης</dc:creator>
  <cp:lastModifiedBy>Έλια Αποστολοπούλου</cp:lastModifiedBy>
  <cp:revision>1016</cp:revision>
  <cp:lastPrinted>2024-08-23T11:24:45Z</cp:lastPrinted>
  <dcterms:created xsi:type="dcterms:W3CDTF">2024-01-03T14:35:00Z</dcterms:created>
  <dcterms:modified xsi:type="dcterms:W3CDTF">2024-08-26T17:52:29Z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BBDC1500AC134E7CA285FFE62A884D06_13</vt:lpwstr>
  </property>
  <property fmtid="{D5CDD505-2E9C-101B-9397-08002B2CF9AE}" pid="3" name="KSOProductBuildVer">
    <vt:lpwstr>1033-12.2.0.17545</vt:lpwstr>
  </property>
</Properties>
</file>